
<file path=[Content_Types].xml><?xml version="1.0" encoding="utf-8"?>
<Types xmlns="http://schemas.openxmlformats.org/package/2006/content-types">
  <Default Extension="1"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92" r:id="rId5"/>
    <p:sldId id="275" r:id="rId6"/>
    <p:sldId id="276" r:id="rId7"/>
    <p:sldId id="294" r:id="rId8"/>
    <p:sldId id="295" r:id="rId9"/>
    <p:sldId id="293" r:id="rId10"/>
    <p:sldId id="288" r:id="rId11"/>
    <p:sldId id="297" r:id="rId12"/>
    <p:sldId id="298" r:id="rId13"/>
    <p:sldId id="299" r:id="rId14"/>
    <p:sldId id="301" r:id="rId15"/>
    <p:sldId id="302" r:id="rId16"/>
    <p:sldId id="296"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4400"/>
    <a:srgbClr val="263E5A"/>
    <a:srgbClr val="446992"/>
    <a:srgbClr val="AEC2D8"/>
    <a:srgbClr val="98432A"/>
    <a:srgbClr val="44678D"/>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9" autoAdjust="0"/>
    <p:restoredTop sz="95634"/>
  </p:normalViewPr>
  <p:slideViewPr>
    <p:cSldViewPr snapToGrid="0" showGuides="1">
      <p:cViewPr varScale="1">
        <p:scale>
          <a:sx n="61" d="100"/>
          <a:sy n="61" d="100"/>
        </p:scale>
        <p:origin x="84" y="390"/>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10/3/2023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10/3/2023</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193110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5</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3954175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4074462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rawpixel.com/search/tax" TargetMode="External"/><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5.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Layout" Target="../slideLayouts/slideLayout5.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5.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6.xml"/><Relationship Id="rId1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slide" Target="slide4.xml"/><Relationship Id="rId12" Type="http://schemas.openxmlformats.org/officeDocument/2006/relationships/image" Target="../media/image9.png"/><Relationship Id="rId17"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8.png"/><Relationship Id="rId5" Type="http://schemas.openxmlformats.org/officeDocument/2006/relationships/image" Target="../media/image6.png"/><Relationship Id="rId15" Type="http://schemas.openxmlformats.org/officeDocument/2006/relationships/image" Target="../media/image10.png"/><Relationship Id="rId10" Type="http://schemas.openxmlformats.org/officeDocument/2006/relationships/slide" Target="slide5.xml"/><Relationship Id="rId19" Type="http://schemas.microsoft.com/office/2007/relationships/hdphoto" Target="../media/hdphoto1.wdp"/><Relationship Id="rId4" Type="http://schemas.openxmlformats.org/officeDocument/2006/relationships/slide" Target="slide3.xml"/><Relationship Id="rId9" Type="http://schemas.openxmlformats.org/officeDocument/2006/relationships/image" Target="../media/image8.png"/><Relationship Id="rId1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hyperlink" Target="https://creativecommons.org/licenses/by/3.0/" TargetMode="External"/><Relationship Id="rId4" Type="http://schemas.openxmlformats.org/officeDocument/2006/relationships/hyperlink" Target="https://courses.lumenlearning.com/waymakerintromarketingxmasterfall2016/chapter/reading-competitive-biddi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s://www.thebluediamondgallery.com/wooden-tile/a/auction.html" TargetMode="Externa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15.jp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hyperlink" Target="https://pxhere.com/en/photo/863754"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0.png"/><Relationship Id="rId3" Type="http://schemas.openxmlformats.org/officeDocument/2006/relationships/slide" Target="slide9.xml"/><Relationship Id="rId7" Type="http://schemas.openxmlformats.org/officeDocument/2006/relationships/image" Target="../media/image18.png"/><Relationship Id="rId12" Type="http://schemas.openxmlformats.org/officeDocument/2006/relationships/slide" Target="slide12.xml"/><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slide" Target="slide10.xml"/><Relationship Id="rId11" Type="http://schemas.openxmlformats.org/officeDocument/2006/relationships/image" Target="../media/image20.png"/><Relationship Id="rId5" Type="http://schemas.openxmlformats.org/officeDocument/2006/relationships/image" Target="../media/image18.png"/><Relationship Id="rId15" Type="http://schemas.microsoft.com/office/2007/relationships/hdphoto" Target="../media/hdphoto1.wdp"/><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slide" Target="slide11.xml"/><Relationship Id="rId1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5.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dirty="0">
                <a:latin typeface="Bell MT" panose="02020503060305020303" pitchFamily="18" charset="0"/>
              </a:rPr>
              <a:t>Auction </a:t>
            </a:r>
            <a:br>
              <a:rPr lang="en-US" dirty="0">
                <a:latin typeface="Bell MT" panose="02020503060305020303" pitchFamily="18" charset="0"/>
              </a:rPr>
            </a:br>
            <a:r>
              <a:rPr lang="en-US" dirty="0">
                <a:latin typeface="Bell MT" panose="02020503060305020303" pitchFamily="18" charset="0"/>
              </a:rPr>
              <a:t>Management</a:t>
            </a:r>
            <a:br>
              <a:rPr lang="en-US" dirty="0">
                <a:latin typeface="Bell MT" panose="02020503060305020303" pitchFamily="18" charset="0"/>
              </a:rPr>
            </a:br>
            <a:r>
              <a:rPr lang="en-US" dirty="0">
                <a:latin typeface="Bell MT" panose="02020503060305020303" pitchFamily="18" charset="0"/>
              </a:rPr>
              <a:t>System(AMS)</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6" y="4172084"/>
            <a:ext cx="3617020" cy="760288"/>
          </a:xfrm>
        </p:spPr>
        <p:txBody>
          <a:bodyPr/>
          <a:lstStyle/>
          <a:p>
            <a:r>
              <a:rPr lang="en-US" dirty="0"/>
              <a:t>Name: Yadav Rohit Krishna Kumar</a:t>
            </a:r>
          </a:p>
          <a:p>
            <a:r>
              <a:rPr lang="en-US" dirty="0"/>
              <a:t>Branch: CE    Roll No:245  </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837473B0-CC2E-450A-ABE3-18F120FF3D39}">
                <a1611:picAttrSrcUrl xmlns:a1611="http://schemas.microsoft.com/office/drawing/2016/11/main" r:id="rId4"/>
              </a:ext>
            </a:extLst>
          </a:blip>
          <a:srcRect t="-31272" b="-31272"/>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8" name="Picture 7">
            <a:extLst>
              <a:ext uri="{FF2B5EF4-FFF2-40B4-BE49-F238E27FC236}">
                <a16:creationId xmlns:a16="http://schemas.microsoft.com/office/drawing/2014/main" id="{D1EB710B-E8FD-4E3F-9949-D4B288B54D3D}"/>
              </a:ext>
            </a:extLst>
          </p:cNvPr>
          <p:cNvPicPr>
            <a:picLocks noChangeAspect="1"/>
          </p:cNvPicPr>
          <p:nvPr/>
        </p:nvPicPr>
        <p:blipFill rotWithShape="1">
          <a:blip r:embed="rId7">
            <a:extLst>
              <a:ext uri="{28A0092B-C50C-407E-A947-70E740481C1C}">
                <a14:useLocalDpi xmlns:a14="http://schemas.microsoft.com/office/drawing/2010/main" val="0"/>
              </a:ext>
            </a:extLst>
          </a:blip>
          <a:srcRect r="74028"/>
          <a:stretch/>
        </p:blipFill>
        <p:spPr>
          <a:xfrm>
            <a:off x="187254" y="157439"/>
            <a:ext cx="841430" cy="923531"/>
          </a:xfrm>
          <a:prstGeom prst="rect">
            <a:avLst/>
          </a:prstGeom>
        </p:spPr>
      </p:pic>
      <p:pic>
        <p:nvPicPr>
          <p:cNvPr id="10" name="Picture 9">
            <a:extLst>
              <a:ext uri="{FF2B5EF4-FFF2-40B4-BE49-F238E27FC236}">
                <a16:creationId xmlns:a16="http://schemas.microsoft.com/office/drawing/2014/main" id="{E5174C47-2889-414B-827C-6F706011E698}"/>
              </a:ext>
            </a:extLst>
          </p:cNvPr>
          <p:cNvPicPr>
            <a:picLocks noChangeAspect="1"/>
          </p:cNvPicPr>
          <p:nvPr/>
        </p:nvPicPr>
        <p:blipFill rotWithShape="1">
          <a:blip r:embed="rId8">
            <a:alphaModFix/>
            <a:extLst>
              <a:ext uri="{BEBA8EAE-BF5A-486C-A8C5-ECC9F3942E4B}">
                <a14:imgProps xmlns:a14="http://schemas.microsoft.com/office/drawing/2010/main">
                  <a14:imgLayer r:embed="rId9">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4360"/>
          <a:stretch/>
        </p:blipFill>
        <p:spPr>
          <a:xfrm>
            <a:off x="9373605" y="0"/>
            <a:ext cx="2631141" cy="923531"/>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3898447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250"/>
                                  </p:stCondLst>
                                  <p:childTnLst>
                                    <p:animRot by="21600000">
                                      <p:cBhvr>
                                        <p:cTn id="6" dur="7000" fill="hold"/>
                                        <p:tgtEl>
                                          <p:spTgt spid="13"/>
                                        </p:tgtEl>
                                        <p:attrNameLst>
                                          <p:attrName>r</p:attrName>
                                        </p:attrNameLst>
                                      </p:cBhvr>
                                    </p:animRot>
                                  </p:childTnLst>
                                </p:cTn>
                              </p:par>
                              <p:par>
                                <p:cTn id="7" presetID="8" presetClass="emph" presetSubtype="0" fill="hold" nodeType="withEffect">
                                  <p:stCondLst>
                                    <p:cond delay="500"/>
                                  </p:stCondLst>
                                  <p:childTnLst>
                                    <p:animRot by="21600000">
                                      <p:cBhvr>
                                        <p:cTn id="8" dur="7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C1209D-D0F2-46CC-994B-2A1D54C7D3DD}"/>
              </a:ext>
            </a:extLst>
          </p:cNvPr>
          <p:cNvPicPr>
            <a:picLocks noChangeAspect="1"/>
          </p:cNvPicPr>
          <p:nvPr/>
        </p:nvPicPr>
        <p:blipFill>
          <a:blip r:embed="rId2"/>
          <a:stretch>
            <a:fillRect/>
          </a:stretch>
        </p:blipFill>
        <p:spPr>
          <a:xfrm>
            <a:off x="0" y="945696"/>
            <a:ext cx="12192000" cy="4966607"/>
          </a:xfrm>
          <a:prstGeom prst="rect">
            <a:avLst/>
          </a:prstGeom>
        </p:spPr>
      </p:pic>
      <p:sp>
        <p:nvSpPr>
          <p:cNvPr id="5" name="TextBox 4">
            <a:extLst>
              <a:ext uri="{FF2B5EF4-FFF2-40B4-BE49-F238E27FC236}">
                <a16:creationId xmlns:a16="http://schemas.microsoft.com/office/drawing/2014/main" id="{0C841904-AC09-4B44-80FF-3C58656C5E7C}"/>
              </a:ext>
            </a:extLst>
          </p:cNvPr>
          <p:cNvSpPr txBox="1"/>
          <p:nvPr/>
        </p:nvSpPr>
        <p:spPr>
          <a:xfrm>
            <a:off x="95330" y="204952"/>
            <a:ext cx="2016514" cy="523220"/>
          </a:xfrm>
          <a:prstGeom prst="rect">
            <a:avLst/>
          </a:prstGeom>
        </p:spPr>
        <p:txBody>
          <a:bodyPr wrap="none" rtlCol="0">
            <a:spAutoFit/>
          </a:bodyPr>
          <a:lstStyle/>
          <a:p>
            <a:pPr marL="0" indent="0" algn="ctr">
              <a:lnSpc>
                <a:spcPct val="100000"/>
              </a:lnSpc>
              <a:spcBef>
                <a:spcPts val="0"/>
              </a:spcBef>
              <a:buFontTx/>
              <a:buNone/>
            </a:pPr>
            <a:r>
              <a:rPr lang="en-IN" sz="2800" dirty="0">
                <a:solidFill>
                  <a:srgbClr val="D84400"/>
                </a:solidFill>
                <a:latin typeface="Bell MT" panose="02020503060305020303" pitchFamily="18" charset="0"/>
                <a:ea typeface="微软雅黑"/>
                <a:cs typeface="Posterama" panose="020B0504020200020000" pitchFamily="34" charset="0"/>
              </a:rPr>
              <a:t>Items Table:</a:t>
            </a:r>
          </a:p>
        </p:txBody>
      </p:sp>
      <p:pic>
        <p:nvPicPr>
          <p:cNvPr id="7" name="Picture 6">
            <a:extLst>
              <a:ext uri="{FF2B5EF4-FFF2-40B4-BE49-F238E27FC236}">
                <a16:creationId xmlns:a16="http://schemas.microsoft.com/office/drawing/2014/main" id="{55ED1D1E-00ED-4DFD-82C5-F3792122A6BF}"/>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4360"/>
          <a:stretch/>
        </p:blipFill>
        <p:spPr>
          <a:xfrm>
            <a:off x="9299953" y="0"/>
            <a:ext cx="2539951" cy="891523"/>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1201344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37FE96-A6B2-488D-A822-F9D4692C478A}"/>
              </a:ext>
            </a:extLst>
          </p:cNvPr>
          <p:cNvPicPr>
            <a:picLocks noChangeAspect="1"/>
          </p:cNvPicPr>
          <p:nvPr/>
        </p:nvPicPr>
        <p:blipFill>
          <a:blip r:embed="rId2"/>
          <a:stretch>
            <a:fillRect/>
          </a:stretch>
        </p:blipFill>
        <p:spPr>
          <a:xfrm>
            <a:off x="2281047" y="830648"/>
            <a:ext cx="9553300" cy="5808152"/>
          </a:xfrm>
          <a:prstGeom prst="rect">
            <a:avLst/>
          </a:prstGeom>
        </p:spPr>
      </p:pic>
      <p:sp>
        <p:nvSpPr>
          <p:cNvPr id="5" name="TextBox 4">
            <a:extLst>
              <a:ext uri="{FF2B5EF4-FFF2-40B4-BE49-F238E27FC236}">
                <a16:creationId xmlns:a16="http://schemas.microsoft.com/office/drawing/2014/main" id="{E96E796D-8045-4B7E-B46B-88F8CFBBED7B}"/>
              </a:ext>
            </a:extLst>
          </p:cNvPr>
          <p:cNvSpPr txBox="1"/>
          <p:nvPr/>
        </p:nvSpPr>
        <p:spPr>
          <a:xfrm>
            <a:off x="265274" y="219200"/>
            <a:ext cx="2338782" cy="523220"/>
          </a:xfrm>
          <a:prstGeom prst="rect">
            <a:avLst/>
          </a:prstGeom>
        </p:spPr>
        <p:txBody>
          <a:bodyPr wrap="none" rtlCol="0">
            <a:spAutoFit/>
          </a:bodyPr>
          <a:lstStyle/>
          <a:p>
            <a:pPr marL="0" indent="0" algn="ctr">
              <a:lnSpc>
                <a:spcPct val="100000"/>
              </a:lnSpc>
              <a:spcBef>
                <a:spcPts val="0"/>
              </a:spcBef>
              <a:buFontTx/>
              <a:buNone/>
            </a:pPr>
            <a:r>
              <a:rPr lang="en-IN" sz="2800" dirty="0">
                <a:solidFill>
                  <a:srgbClr val="D84400"/>
                </a:solidFill>
                <a:latin typeface="Bell MT" panose="02020503060305020303" pitchFamily="18" charset="0"/>
                <a:ea typeface="微软雅黑"/>
                <a:cs typeface="Posterama" panose="020B0504020200020000" pitchFamily="34" charset="0"/>
              </a:rPr>
              <a:t>Auction Table:</a:t>
            </a:r>
          </a:p>
        </p:txBody>
      </p:sp>
      <p:pic>
        <p:nvPicPr>
          <p:cNvPr id="7" name="Picture 6">
            <a:extLst>
              <a:ext uri="{FF2B5EF4-FFF2-40B4-BE49-F238E27FC236}">
                <a16:creationId xmlns:a16="http://schemas.microsoft.com/office/drawing/2014/main" id="{5BFCF372-4257-4936-BAB9-912E3AEDA1A2}"/>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4360"/>
          <a:stretch/>
        </p:blipFill>
        <p:spPr>
          <a:xfrm>
            <a:off x="9299953" y="0"/>
            <a:ext cx="2539951" cy="891523"/>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1386119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B315AD-05F7-45F2-A400-A657F4D6A162}"/>
              </a:ext>
            </a:extLst>
          </p:cNvPr>
          <p:cNvPicPr>
            <a:picLocks noChangeAspect="1"/>
          </p:cNvPicPr>
          <p:nvPr/>
        </p:nvPicPr>
        <p:blipFill>
          <a:blip r:embed="rId2"/>
          <a:stretch>
            <a:fillRect/>
          </a:stretch>
        </p:blipFill>
        <p:spPr>
          <a:xfrm>
            <a:off x="2050129" y="940217"/>
            <a:ext cx="9806152" cy="5791659"/>
          </a:xfrm>
          <a:prstGeom prst="rect">
            <a:avLst/>
          </a:prstGeom>
        </p:spPr>
      </p:pic>
      <p:sp>
        <p:nvSpPr>
          <p:cNvPr id="4" name="TextBox 3">
            <a:extLst>
              <a:ext uri="{FF2B5EF4-FFF2-40B4-BE49-F238E27FC236}">
                <a16:creationId xmlns:a16="http://schemas.microsoft.com/office/drawing/2014/main" id="{6A249959-F37D-40AC-9152-0948D2CA6F41}"/>
              </a:ext>
            </a:extLst>
          </p:cNvPr>
          <p:cNvSpPr txBox="1"/>
          <p:nvPr/>
        </p:nvSpPr>
        <p:spPr>
          <a:xfrm>
            <a:off x="193114" y="204952"/>
            <a:ext cx="1820948" cy="523220"/>
          </a:xfrm>
          <a:prstGeom prst="rect">
            <a:avLst/>
          </a:prstGeom>
        </p:spPr>
        <p:txBody>
          <a:bodyPr wrap="none" rtlCol="0">
            <a:spAutoFit/>
          </a:bodyPr>
          <a:lstStyle/>
          <a:p>
            <a:pPr marL="0" indent="0" algn="ctr">
              <a:lnSpc>
                <a:spcPct val="100000"/>
              </a:lnSpc>
              <a:spcBef>
                <a:spcPts val="0"/>
              </a:spcBef>
              <a:buFontTx/>
              <a:buNone/>
            </a:pPr>
            <a:r>
              <a:rPr lang="en-IN" sz="2800" dirty="0">
                <a:solidFill>
                  <a:srgbClr val="D84400"/>
                </a:solidFill>
                <a:latin typeface="Bell MT" panose="02020503060305020303" pitchFamily="18" charset="0"/>
                <a:ea typeface="微软雅黑"/>
                <a:cs typeface="Posterama" panose="020B0504020200020000" pitchFamily="34" charset="0"/>
              </a:rPr>
              <a:t>Bids Table:</a:t>
            </a:r>
          </a:p>
        </p:txBody>
      </p:sp>
      <p:pic>
        <p:nvPicPr>
          <p:cNvPr id="5" name="Picture 4">
            <a:extLst>
              <a:ext uri="{FF2B5EF4-FFF2-40B4-BE49-F238E27FC236}">
                <a16:creationId xmlns:a16="http://schemas.microsoft.com/office/drawing/2014/main" id="{570C0145-5DE3-47AE-9CB4-AB1FD463B6DA}"/>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4360"/>
          <a:stretch/>
        </p:blipFill>
        <p:spPr>
          <a:xfrm>
            <a:off x="9299953" y="0"/>
            <a:ext cx="2539951" cy="891523"/>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2826811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F277B08-9A1E-4E81-98DC-C5660E1CEB40}"/>
              </a:ext>
            </a:extLst>
          </p:cNvPr>
          <p:cNvSpPr>
            <a:spLocks noGrp="1"/>
          </p:cNvSpPr>
          <p:nvPr>
            <p:ph type="pic" sz="quarter" idx="48"/>
          </p:nvPr>
        </p:nvSpPr>
        <p:spPr/>
      </p:sp>
      <p:sp>
        <p:nvSpPr>
          <p:cNvPr id="3" name="Picture Placeholder 2">
            <a:extLst>
              <a:ext uri="{FF2B5EF4-FFF2-40B4-BE49-F238E27FC236}">
                <a16:creationId xmlns:a16="http://schemas.microsoft.com/office/drawing/2014/main" id="{6C104FCC-126C-4535-86E4-5963EE9D7E16}"/>
              </a:ext>
            </a:extLst>
          </p:cNvPr>
          <p:cNvSpPr>
            <a:spLocks noGrp="1"/>
          </p:cNvSpPr>
          <p:nvPr>
            <p:ph type="pic" sz="quarter" idx="49"/>
          </p:nvPr>
        </p:nvSpPr>
        <p:spPr/>
      </p:sp>
      <p:sp>
        <p:nvSpPr>
          <p:cNvPr id="4" name="Picture Placeholder 3">
            <a:extLst>
              <a:ext uri="{FF2B5EF4-FFF2-40B4-BE49-F238E27FC236}">
                <a16:creationId xmlns:a16="http://schemas.microsoft.com/office/drawing/2014/main" id="{4CB3199A-04A9-44E3-B24E-8C5AB5939BF2}"/>
              </a:ext>
            </a:extLst>
          </p:cNvPr>
          <p:cNvSpPr>
            <a:spLocks noGrp="1"/>
          </p:cNvSpPr>
          <p:nvPr>
            <p:ph type="pic" sz="quarter" idx="50"/>
          </p:nvPr>
        </p:nvSpPr>
        <p:spPr/>
      </p:sp>
      <p:sp>
        <p:nvSpPr>
          <p:cNvPr id="5" name="Picture Placeholder 4">
            <a:extLst>
              <a:ext uri="{FF2B5EF4-FFF2-40B4-BE49-F238E27FC236}">
                <a16:creationId xmlns:a16="http://schemas.microsoft.com/office/drawing/2014/main" id="{E4A4C042-9F94-4986-954B-952FB33543FA}"/>
              </a:ext>
            </a:extLst>
          </p:cNvPr>
          <p:cNvSpPr>
            <a:spLocks noGrp="1"/>
          </p:cNvSpPr>
          <p:nvPr>
            <p:ph type="pic" sz="quarter" idx="51"/>
          </p:nvPr>
        </p:nvSpPr>
        <p:spPr/>
      </p:sp>
      <p:sp>
        <p:nvSpPr>
          <p:cNvPr id="6" name="Text Placeholder 5">
            <a:extLst>
              <a:ext uri="{FF2B5EF4-FFF2-40B4-BE49-F238E27FC236}">
                <a16:creationId xmlns:a16="http://schemas.microsoft.com/office/drawing/2014/main" id="{A315FA86-7ECC-46D2-9961-74DDE010AE87}"/>
              </a:ext>
            </a:extLst>
          </p:cNvPr>
          <p:cNvSpPr>
            <a:spLocks noGrp="1"/>
          </p:cNvSpPr>
          <p:nvPr>
            <p:ph type="body" sz="quarter" idx="27"/>
          </p:nvPr>
        </p:nvSpPr>
        <p:spPr/>
        <p:txBody>
          <a:bodyPr/>
          <a:lstStyle/>
          <a:p>
            <a:endParaRPr lang="en-IN"/>
          </a:p>
        </p:txBody>
      </p:sp>
      <p:sp>
        <p:nvSpPr>
          <p:cNvPr id="7" name="Title 6">
            <a:extLst>
              <a:ext uri="{FF2B5EF4-FFF2-40B4-BE49-F238E27FC236}">
                <a16:creationId xmlns:a16="http://schemas.microsoft.com/office/drawing/2014/main" id="{B529F443-282A-4602-A8FC-6ABFCC48FE98}"/>
              </a:ext>
            </a:extLst>
          </p:cNvPr>
          <p:cNvSpPr>
            <a:spLocks noGrp="1"/>
          </p:cNvSpPr>
          <p:nvPr>
            <p:ph type="title"/>
          </p:nvPr>
        </p:nvSpPr>
        <p:spPr/>
        <p:txBody>
          <a:bodyPr/>
          <a:lstStyle/>
          <a:p>
            <a:endParaRPr lang="en-IN"/>
          </a:p>
        </p:txBody>
      </p:sp>
      <p:pic>
        <p:nvPicPr>
          <p:cNvPr id="8" name="pexels-nathan-j-hilton-12021235 (Original)">
            <a:hlinkClick r:id="" action="ppaction://media"/>
            <a:extLst>
              <a:ext uri="{FF2B5EF4-FFF2-40B4-BE49-F238E27FC236}">
                <a16:creationId xmlns:a16="http://schemas.microsoft.com/office/drawing/2014/main" id="{18E296AC-AC31-4454-8A0C-68F7B2858459}"/>
              </a:ext>
            </a:extLst>
          </p:cNvPr>
          <p:cNvPicPr>
            <a:picLocks noChangeAspect="1"/>
          </p:cNvPicPr>
          <p:nvPr>
            <a:videoFile r:link="rId2"/>
            <p:extLst>
              <p:ext uri="{DAA4B4D4-6D71-4841-9C94-3DE7FCFB9230}">
                <p14:media xmlns:p14="http://schemas.microsoft.com/office/powerpoint/2010/main" r:embed="rId1"/>
              </p:ext>
            </p:extLst>
          </p:nvPr>
        </p:nvPicPr>
        <p:blipFill>
          <a:blip r:embed="rId4">
            <a:duotone>
              <a:prstClr val="black"/>
              <a:schemeClr val="accent1">
                <a:tint val="45000"/>
                <a:satMod val="400000"/>
              </a:schemeClr>
            </a:duotone>
            <a:lum bright="-27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3033291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53030">
                <p:cTn id="12" fill="hold" display="0">
                  <p:stCondLst>
                    <p:cond delay="indefinite"/>
                  </p:stCondLst>
                </p:cTn>
                <p:tgtEl>
                  <p:spTgt spid="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latin typeface="Bell MT" panose="02020503060305020303" pitchFamily="18" charset="0"/>
              </a:rPr>
              <a:t>Agenda</a:t>
            </a:r>
            <a:endParaRPr lang="en-US" dirty="0">
              <a:latin typeface="Bell MT" panose="02020503060305020303" pitchFamily="18" charset="0"/>
            </a:endParaRPr>
          </a:p>
        </p:txBody>
      </p:sp>
      <p:sp>
        <p:nvSpPr>
          <p:cNvPr id="20" name="Footer Placeholder 19">
            <a:extLst>
              <a:ext uri="{FF2B5EF4-FFF2-40B4-BE49-F238E27FC236}">
                <a16:creationId xmlns:a16="http://schemas.microsoft.com/office/drawing/2014/main" id="{1664F554-8F3F-2148-FE86-1FE8F66B856B}"/>
              </a:ext>
            </a:extLst>
          </p:cNvPr>
          <p:cNvSpPr>
            <a:spLocks noGrp="1"/>
          </p:cNvSpPr>
          <p:nvPr>
            <p:ph type="ftr" sz="quarter" idx="33"/>
          </p:nvPr>
        </p:nvSpPr>
        <p:spPr/>
        <p:txBody>
          <a:bodyPr/>
          <a:lstStyle/>
          <a:p>
            <a:r>
              <a:rPr lang="en-US" noProof="0" dirty="0"/>
              <a:t>Auction Management System</a:t>
            </a:r>
          </a:p>
        </p:txBody>
      </p:sp>
      <mc:AlternateContent xmlns:mc="http://schemas.openxmlformats.org/markup-compatibility/2006" xmlns:pslz="http://schemas.microsoft.com/office/powerpoint/2016/slidezoom">
        <mc:Choice Requires="pslz">
          <p:graphicFrame>
            <p:nvGraphicFramePr>
              <p:cNvPr id="44" name="Slide Zoom 43">
                <a:extLst>
                  <a:ext uri="{FF2B5EF4-FFF2-40B4-BE49-F238E27FC236}">
                    <a16:creationId xmlns:a16="http://schemas.microsoft.com/office/drawing/2014/main" id="{DB707AA9-88C5-458D-A058-514FAD48D642}"/>
                  </a:ext>
                </a:extLst>
              </p:cNvPr>
              <p:cNvGraphicFramePr>
                <a:graphicFrameLocks noChangeAspect="1"/>
              </p:cNvGraphicFramePr>
              <p:nvPr>
                <p:extLst>
                  <p:ext uri="{D42A27DB-BD31-4B8C-83A1-F6EECF244321}">
                    <p14:modId xmlns:p14="http://schemas.microsoft.com/office/powerpoint/2010/main" val="2299559196"/>
                  </p:ext>
                </p:extLst>
              </p:nvPr>
            </p:nvGraphicFramePr>
            <p:xfrm>
              <a:off x="6238195" y="468989"/>
              <a:ext cx="1967365" cy="2230602"/>
            </p:xfrm>
            <a:graphic>
              <a:graphicData uri="http://schemas.microsoft.com/office/powerpoint/2016/slidezoom">
                <pslz:sldZm>
                  <pslz:sldZmObj sldId="276" cId="77554804">
                    <pslz:zmPr id="{71599722-E94E-432F-9EEC-BF46CAEE76C1}" imageType="cover" transitionDur="1000">
                      <p166:blipFill xmlns:p166="http://schemas.microsoft.com/office/powerpoint/2016/6/main">
                        <a:blip r:embed="rId3"/>
                        <a:stretch>
                          <a:fillRect/>
                        </a:stretch>
                      </p166:blipFill>
                      <p166:spPr xmlns:p166="http://schemas.microsoft.com/office/powerpoint/2016/6/main">
                        <a:xfrm>
                          <a:off x="0" y="0"/>
                          <a:ext cx="1967365" cy="2230602"/>
                        </a:xfrm>
                        <a:prstGeom prst="rect">
                          <a:avLst/>
                        </a:prstGeom>
                        <a:ln w="3175">
                          <a:noFill/>
                        </a:ln>
                      </p166:spPr>
                    </pslz:zmPr>
                  </pslz:sldZmObj>
                </pslz:sldZm>
              </a:graphicData>
            </a:graphic>
          </p:graphicFrame>
        </mc:Choice>
        <mc:Fallback xmlns="">
          <p:pic>
            <p:nvPicPr>
              <p:cNvPr id="44" name="Slide Zoom 43">
                <a:hlinkClick r:id="rId4" action="ppaction://hlinksldjump"/>
                <a:extLst>
                  <a:ext uri="{FF2B5EF4-FFF2-40B4-BE49-F238E27FC236}">
                    <a16:creationId xmlns:a16="http://schemas.microsoft.com/office/drawing/2014/main" id="{DB707AA9-88C5-458D-A058-514FAD48D642}"/>
                  </a:ext>
                </a:extLst>
              </p:cNvPr>
              <p:cNvPicPr>
                <a:picLocks noGrp="1" noRot="1" noChangeAspect="1" noMove="1" noResize="1" noEditPoints="1" noAdjustHandles="1" noChangeArrowheads="1" noChangeShapeType="1"/>
              </p:cNvPicPr>
              <p:nvPr/>
            </p:nvPicPr>
            <p:blipFill>
              <a:blip r:embed="rId5"/>
              <a:stretch>
                <a:fillRect/>
              </a:stretch>
            </p:blipFill>
            <p:spPr>
              <a:xfrm>
                <a:off x="6238195" y="468989"/>
                <a:ext cx="1967365" cy="223060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46" name="Slide Zoom 45">
                <a:extLst>
                  <a:ext uri="{FF2B5EF4-FFF2-40B4-BE49-F238E27FC236}">
                    <a16:creationId xmlns:a16="http://schemas.microsoft.com/office/drawing/2014/main" id="{82A8E4F9-4D87-4451-ADF0-0CBB24868E45}"/>
                  </a:ext>
                </a:extLst>
              </p:cNvPr>
              <p:cNvGraphicFramePr>
                <a:graphicFrameLocks noChangeAspect="1"/>
              </p:cNvGraphicFramePr>
              <p:nvPr>
                <p:extLst>
                  <p:ext uri="{D42A27DB-BD31-4B8C-83A1-F6EECF244321}">
                    <p14:modId xmlns:p14="http://schemas.microsoft.com/office/powerpoint/2010/main" val="2415582516"/>
                  </p:ext>
                </p:extLst>
              </p:nvPr>
            </p:nvGraphicFramePr>
            <p:xfrm>
              <a:off x="8271754" y="468989"/>
              <a:ext cx="2106080" cy="2232000"/>
            </p:xfrm>
            <a:graphic>
              <a:graphicData uri="http://schemas.microsoft.com/office/powerpoint/2016/slidezoom">
                <pslz:sldZm>
                  <pslz:sldZmObj sldId="294" cId="32955924">
                    <pslz:zmPr id="{7FA8A1EA-65F4-4903-B0F5-4DBCAB0A33EA}" imageType="cover" transitionDur="1000">
                      <p166:blipFill xmlns:p166="http://schemas.microsoft.com/office/powerpoint/2016/6/main">
                        <a:blip r:embed="rId6"/>
                        <a:stretch>
                          <a:fillRect/>
                        </a:stretch>
                      </p166:blipFill>
                      <p166:spPr xmlns:p166="http://schemas.microsoft.com/office/powerpoint/2016/6/main">
                        <a:xfrm>
                          <a:off x="0" y="0"/>
                          <a:ext cx="2106080" cy="2232000"/>
                        </a:xfrm>
                        <a:prstGeom prst="rect">
                          <a:avLst/>
                        </a:prstGeom>
                        <a:ln w="3175">
                          <a:noFill/>
                        </a:ln>
                      </p166:spPr>
                    </pslz:zmPr>
                  </pslz:sldZmObj>
                </pslz:sldZm>
              </a:graphicData>
            </a:graphic>
          </p:graphicFrame>
        </mc:Choice>
        <mc:Fallback xmlns="">
          <p:pic>
            <p:nvPicPr>
              <p:cNvPr id="46" name="Slide Zoom 45">
                <a:hlinkClick r:id="rId7" action="ppaction://hlinksldjump"/>
                <a:extLst>
                  <a:ext uri="{FF2B5EF4-FFF2-40B4-BE49-F238E27FC236}">
                    <a16:creationId xmlns:a16="http://schemas.microsoft.com/office/drawing/2014/main" id="{82A8E4F9-4D87-4451-ADF0-0CBB24868E45}"/>
                  </a:ext>
                </a:extLst>
              </p:cNvPr>
              <p:cNvPicPr>
                <a:picLocks noGrp="1" noRot="1" noChangeAspect="1" noMove="1" noResize="1" noEditPoints="1" noAdjustHandles="1" noChangeArrowheads="1" noChangeShapeType="1"/>
              </p:cNvPicPr>
              <p:nvPr/>
            </p:nvPicPr>
            <p:blipFill>
              <a:blip r:embed="rId8"/>
              <a:stretch>
                <a:fillRect/>
              </a:stretch>
            </p:blipFill>
            <p:spPr>
              <a:xfrm>
                <a:off x="8271754" y="468989"/>
                <a:ext cx="2106080" cy="223200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48" name="Slide Zoom 47">
                <a:extLst>
                  <a:ext uri="{FF2B5EF4-FFF2-40B4-BE49-F238E27FC236}">
                    <a16:creationId xmlns:a16="http://schemas.microsoft.com/office/drawing/2014/main" id="{B3A29B2B-DDBA-49F3-9E84-CD06EC27B9C2}"/>
                  </a:ext>
                </a:extLst>
              </p:cNvPr>
              <p:cNvGraphicFramePr>
                <a:graphicFrameLocks noChangeAspect="1"/>
              </p:cNvGraphicFramePr>
              <p:nvPr>
                <p:extLst>
                  <p:ext uri="{D42A27DB-BD31-4B8C-83A1-F6EECF244321}">
                    <p14:modId xmlns:p14="http://schemas.microsoft.com/office/powerpoint/2010/main" val="1179050140"/>
                  </p:ext>
                </p:extLst>
              </p:nvPr>
            </p:nvGraphicFramePr>
            <p:xfrm>
              <a:off x="7302763" y="2295162"/>
              <a:ext cx="1967365" cy="2193529"/>
            </p:xfrm>
            <a:graphic>
              <a:graphicData uri="http://schemas.microsoft.com/office/powerpoint/2016/slidezoom">
                <pslz:sldZm>
                  <pslz:sldZmObj sldId="295" cId="2519727083">
                    <pslz:zmPr id="{9597EF84-5629-4997-A9BD-1D83DA3CD7CD}" imageType="cover" transitionDur="1000">
                      <p166:blipFill xmlns:p166="http://schemas.microsoft.com/office/powerpoint/2016/6/main">
                        <a:blip r:embed="rId9"/>
                        <a:stretch>
                          <a:fillRect/>
                        </a:stretch>
                      </p166:blipFill>
                      <p166:spPr xmlns:p166="http://schemas.microsoft.com/office/powerpoint/2016/6/main">
                        <a:xfrm>
                          <a:off x="0" y="0"/>
                          <a:ext cx="1967365" cy="2193529"/>
                        </a:xfrm>
                        <a:prstGeom prst="rect">
                          <a:avLst/>
                        </a:prstGeom>
                        <a:ln w="3175">
                          <a:noFill/>
                        </a:ln>
                      </p166:spPr>
                    </pslz:zmPr>
                  </pslz:sldZmObj>
                </pslz:sldZm>
              </a:graphicData>
            </a:graphic>
          </p:graphicFrame>
        </mc:Choice>
        <mc:Fallback xmlns="">
          <p:pic>
            <p:nvPicPr>
              <p:cNvPr id="48" name="Slide Zoom 47">
                <a:hlinkClick r:id="rId10" action="ppaction://hlinksldjump"/>
                <a:extLst>
                  <a:ext uri="{FF2B5EF4-FFF2-40B4-BE49-F238E27FC236}">
                    <a16:creationId xmlns:a16="http://schemas.microsoft.com/office/drawing/2014/main" id="{B3A29B2B-DDBA-49F3-9E84-CD06EC27B9C2}"/>
                  </a:ext>
                </a:extLst>
              </p:cNvPr>
              <p:cNvPicPr>
                <a:picLocks noGrp="1" noRot="1" noChangeAspect="1" noMove="1" noResize="1" noEditPoints="1" noAdjustHandles="1" noChangeArrowheads="1" noChangeShapeType="1"/>
              </p:cNvPicPr>
              <p:nvPr/>
            </p:nvPicPr>
            <p:blipFill>
              <a:blip r:embed="rId11"/>
              <a:stretch>
                <a:fillRect/>
              </a:stretch>
            </p:blipFill>
            <p:spPr>
              <a:xfrm>
                <a:off x="7302763" y="2295162"/>
                <a:ext cx="1967365" cy="2193529"/>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50" name="Slide Zoom 49">
                <a:extLst>
                  <a:ext uri="{FF2B5EF4-FFF2-40B4-BE49-F238E27FC236}">
                    <a16:creationId xmlns:a16="http://schemas.microsoft.com/office/drawing/2014/main" id="{34D5D6C8-2D20-4B5B-9089-65348E6DA9C1}"/>
                  </a:ext>
                </a:extLst>
              </p:cNvPr>
              <p:cNvGraphicFramePr>
                <a:graphicFrameLocks noChangeAspect="1"/>
              </p:cNvGraphicFramePr>
              <p:nvPr>
                <p:extLst>
                  <p:ext uri="{D42A27DB-BD31-4B8C-83A1-F6EECF244321}">
                    <p14:modId xmlns:p14="http://schemas.microsoft.com/office/powerpoint/2010/main" val="1492588408"/>
                  </p:ext>
                </p:extLst>
              </p:nvPr>
            </p:nvGraphicFramePr>
            <p:xfrm>
              <a:off x="9360216" y="2295162"/>
              <a:ext cx="1967365" cy="2198010"/>
            </p:xfrm>
            <a:graphic>
              <a:graphicData uri="http://schemas.microsoft.com/office/powerpoint/2016/slidezoom">
                <pslz:sldZm>
                  <pslz:sldZmObj sldId="293" cId="4182148033">
                    <pslz:zmPr id="{FE04CCB3-82C8-4570-B5B6-0464072DEEE4}" imageType="cover" transitionDur="1000">
                      <p166:blipFill xmlns:p166="http://schemas.microsoft.com/office/powerpoint/2016/6/main">
                        <a:blip r:embed="rId12"/>
                        <a:stretch>
                          <a:fillRect/>
                        </a:stretch>
                      </p166:blipFill>
                      <p166:spPr xmlns:p166="http://schemas.microsoft.com/office/powerpoint/2016/6/main">
                        <a:xfrm>
                          <a:off x="0" y="0"/>
                          <a:ext cx="1967365" cy="2198010"/>
                        </a:xfrm>
                        <a:prstGeom prst="rect">
                          <a:avLst/>
                        </a:prstGeom>
                        <a:ln w="3175">
                          <a:noFill/>
                        </a:ln>
                      </p166:spPr>
                    </pslz:zmPr>
                  </pslz:sldZmObj>
                </pslz:sldZm>
              </a:graphicData>
            </a:graphic>
          </p:graphicFrame>
        </mc:Choice>
        <mc:Fallback xmlns="">
          <p:pic>
            <p:nvPicPr>
              <p:cNvPr id="50" name="Slide Zoom 49">
                <a:hlinkClick r:id="rId13" action="ppaction://hlinksldjump"/>
                <a:extLst>
                  <a:ext uri="{FF2B5EF4-FFF2-40B4-BE49-F238E27FC236}">
                    <a16:creationId xmlns:a16="http://schemas.microsoft.com/office/drawing/2014/main" id="{34D5D6C8-2D20-4B5B-9089-65348E6DA9C1}"/>
                  </a:ext>
                </a:extLst>
              </p:cNvPr>
              <p:cNvPicPr>
                <a:picLocks noGrp="1" noRot="1" noChangeAspect="1" noMove="1" noResize="1" noEditPoints="1" noAdjustHandles="1" noChangeArrowheads="1" noChangeShapeType="1"/>
              </p:cNvPicPr>
              <p:nvPr/>
            </p:nvPicPr>
            <p:blipFill>
              <a:blip r:embed="rId14"/>
              <a:stretch>
                <a:fillRect/>
              </a:stretch>
            </p:blipFill>
            <p:spPr>
              <a:xfrm>
                <a:off x="9360216" y="2295162"/>
                <a:ext cx="1967365" cy="219801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52" name="Slide Zoom 51">
                <a:extLst>
                  <a:ext uri="{FF2B5EF4-FFF2-40B4-BE49-F238E27FC236}">
                    <a16:creationId xmlns:a16="http://schemas.microsoft.com/office/drawing/2014/main" id="{C0E9A40E-2864-478B-A083-6EDE9598A013}"/>
                  </a:ext>
                </a:extLst>
              </p:cNvPr>
              <p:cNvGraphicFramePr>
                <a:graphicFrameLocks noChangeAspect="1"/>
              </p:cNvGraphicFramePr>
              <p:nvPr>
                <p:extLst>
                  <p:ext uri="{D42A27DB-BD31-4B8C-83A1-F6EECF244321}">
                    <p14:modId xmlns:p14="http://schemas.microsoft.com/office/powerpoint/2010/main" val="1267422471"/>
                  </p:ext>
                </p:extLst>
              </p:nvPr>
            </p:nvGraphicFramePr>
            <p:xfrm>
              <a:off x="8324193" y="4078894"/>
              <a:ext cx="2009743" cy="2193529"/>
            </p:xfrm>
            <a:graphic>
              <a:graphicData uri="http://schemas.microsoft.com/office/powerpoint/2016/slidezoom">
                <pslz:sldZm>
                  <pslz:sldZmObj sldId="288" cId="4157533387">
                    <pslz:zmPr id="{17E1D867-8E80-434A-8CAC-CEA197FA235C}" imageType="cover" transitionDur="1000">
                      <p166:blipFill xmlns:p166="http://schemas.microsoft.com/office/powerpoint/2016/6/main">
                        <a:blip r:embed="rId15"/>
                        <a:stretch>
                          <a:fillRect/>
                        </a:stretch>
                      </p166:blipFill>
                      <p166:spPr xmlns:p166="http://schemas.microsoft.com/office/powerpoint/2016/6/main">
                        <a:xfrm>
                          <a:off x="0" y="0"/>
                          <a:ext cx="2009743" cy="2193529"/>
                        </a:xfrm>
                        <a:prstGeom prst="rect">
                          <a:avLst/>
                        </a:prstGeom>
                        <a:ln w="3175">
                          <a:noFill/>
                        </a:ln>
                      </p166:spPr>
                    </pslz:zmPr>
                  </pslz:sldZmObj>
                </pslz:sldZm>
              </a:graphicData>
            </a:graphic>
          </p:graphicFrame>
        </mc:Choice>
        <mc:Fallback xmlns="">
          <p:pic>
            <p:nvPicPr>
              <p:cNvPr id="52" name="Slide Zoom 51">
                <a:hlinkClick r:id="rId16" action="ppaction://hlinksldjump"/>
                <a:extLst>
                  <a:ext uri="{FF2B5EF4-FFF2-40B4-BE49-F238E27FC236}">
                    <a16:creationId xmlns:a16="http://schemas.microsoft.com/office/drawing/2014/main" id="{C0E9A40E-2864-478B-A083-6EDE9598A013}"/>
                  </a:ext>
                </a:extLst>
              </p:cNvPr>
              <p:cNvPicPr>
                <a:picLocks noGrp="1" noRot="1" noChangeAspect="1" noMove="1" noResize="1" noEditPoints="1" noAdjustHandles="1" noChangeArrowheads="1" noChangeShapeType="1"/>
              </p:cNvPicPr>
              <p:nvPr/>
            </p:nvPicPr>
            <p:blipFill>
              <a:blip r:embed="rId17"/>
              <a:stretch>
                <a:fillRect/>
              </a:stretch>
            </p:blipFill>
            <p:spPr>
              <a:xfrm>
                <a:off x="8324193" y="4078894"/>
                <a:ext cx="2009743" cy="2193529"/>
              </a:xfrm>
              <a:prstGeom prst="rect">
                <a:avLst/>
              </a:prstGeom>
              <a:ln w="3175">
                <a:noFill/>
              </a:ln>
            </p:spPr>
          </p:pic>
        </mc:Fallback>
      </mc:AlternateContent>
      <p:pic>
        <p:nvPicPr>
          <p:cNvPr id="12" name="Picture 11">
            <a:extLst>
              <a:ext uri="{FF2B5EF4-FFF2-40B4-BE49-F238E27FC236}">
                <a16:creationId xmlns:a16="http://schemas.microsoft.com/office/drawing/2014/main" id="{619032C3-EEB8-4217-A94A-BA1A254F90CB}"/>
              </a:ext>
            </a:extLst>
          </p:cNvPr>
          <p:cNvPicPr>
            <a:picLocks noChangeAspect="1"/>
          </p:cNvPicPr>
          <p:nvPr/>
        </p:nvPicPr>
        <p:blipFill rotWithShape="1">
          <a:blip r:embed="rId18">
            <a:alphaModFix/>
            <a:extLst>
              <a:ext uri="{BEBA8EAE-BF5A-486C-A8C5-ECC9F3942E4B}">
                <a14:imgProps xmlns:a14="http://schemas.microsoft.com/office/drawing/2010/main">
                  <a14:imgLayer r:embed="rId19">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4360"/>
          <a:stretch/>
        </p:blipFill>
        <p:spPr>
          <a:xfrm>
            <a:off x="660450" y="6400482"/>
            <a:ext cx="1604843" cy="563300"/>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4" y="709528"/>
            <a:ext cx="5117162" cy="835494"/>
          </a:xfrm>
        </p:spPr>
        <p:txBody>
          <a:bodyPr/>
          <a:lstStyle/>
          <a:p>
            <a:r>
              <a:rPr lang="en-US" altLang="zh-CN" dirty="0">
                <a:solidFill>
                  <a:srgbClr val="D84400"/>
                </a:solidFill>
                <a:latin typeface="Bell MT" panose="02020503060305020303" pitchFamily="18" charset="0"/>
              </a:rPr>
              <a:t>Introduction</a:t>
            </a:r>
            <a:endParaRPr lang="en-US" dirty="0">
              <a:solidFill>
                <a:srgbClr val="D84400"/>
              </a:solidFill>
              <a:latin typeface="Bell MT" panose="02020503060305020303" pitchFamily="18" charset="0"/>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1939675"/>
            <a:ext cx="4260180" cy="4066987"/>
          </a:xfrm>
        </p:spPr>
        <p:txBody>
          <a:bodyPr/>
          <a:lstStyle/>
          <a:p>
            <a:pPr marL="285750" indent="-285750">
              <a:buFont typeface="Wingdings" panose="05000000000000000000" pitchFamily="2" charset="2"/>
              <a:buChar char="§"/>
            </a:pPr>
            <a:r>
              <a:rPr lang="en-US" sz="1800" dirty="0">
                <a:solidFill>
                  <a:schemeClr val="bg1">
                    <a:lumMod val="95000"/>
                  </a:schemeClr>
                </a:solidFill>
                <a:latin typeface="Calisto MT" panose="02040603050505030304" pitchFamily="18" charset="0"/>
              </a:rPr>
              <a:t>Welcome to our presentation on Auction Management Systems (AMS).</a:t>
            </a:r>
          </a:p>
          <a:p>
            <a:pPr marL="285750" indent="-285750">
              <a:buFont typeface="Wingdings" panose="05000000000000000000" pitchFamily="2" charset="2"/>
              <a:buChar char="§"/>
            </a:pPr>
            <a:r>
              <a:rPr lang="en-US" sz="1800" b="0" i="0" dirty="0">
                <a:solidFill>
                  <a:schemeClr val="bg1">
                    <a:lumMod val="95000"/>
                  </a:schemeClr>
                </a:solidFill>
                <a:effectLst/>
                <a:latin typeface="Calisto MT" panose="02040603050505030304" pitchFamily="18" charset="0"/>
              </a:rPr>
              <a:t>Auction management refers to the process of planning, organizing, and overseeing auctions, where goods or services are bought and sold through a competitive bidding process.</a:t>
            </a:r>
          </a:p>
          <a:p>
            <a:pPr marL="285750" indent="-285750">
              <a:buFont typeface="Wingdings" panose="05000000000000000000" pitchFamily="2" charset="2"/>
              <a:buChar char="§"/>
            </a:pPr>
            <a:r>
              <a:rPr lang="en-US" sz="1800" b="0" i="0" dirty="0">
                <a:solidFill>
                  <a:schemeClr val="bg1">
                    <a:lumMod val="95000"/>
                  </a:schemeClr>
                </a:solidFill>
                <a:effectLst/>
                <a:latin typeface="Calisto MT" panose="02040603050505030304" pitchFamily="18" charset="0"/>
              </a:rPr>
              <a:t>Efficient auction systems are crucial for various industries, including e-commerce, finance, and art, as they ensure fair pricing, competition, and revenue maximization. </a:t>
            </a:r>
            <a:endParaRPr lang="en-US" sz="1800" dirty="0">
              <a:solidFill>
                <a:schemeClr val="bg1">
                  <a:lumMod val="95000"/>
                </a:schemeClr>
              </a:solidFill>
            </a:endParaRPr>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a:xfrm>
            <a:off x="484632" y="6217920"/>
            <a:ext cx="4114800" cy="365125"/>
          </a:xfrm>
        </p:spPr>
        <p:txBody>
          <a:bodyPr/>
          <a:lstStyle/>
          <a:p>
            <a:r>
              <a:rPr lang="en-US" noProof="0" dirty="0"/>
              <a:t>Auction Management System</a:t>
            </a:r>
          </a:p>
          <a:p>
            <a:endParaRPr lang="en-US" dirty="0"/>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3">
            <a:extLst>
              <a:ext uri="{837473B0-CC2E-450A-ABE3-18F120FF3D39}">
                <a1611:picAttrSrcUrl xmlns:a1611="http://schemas.microsoft.com/office/drawing/2016/11/main" r:id="rId4"/>
              </a:ext>
            </a:extLst>
          </a:blip>
          <a:srcRect l="23561" r="23561"/>
          <a:stretch/>
        </p:blipFill>
        <p:spPr>
          <a:xfrm>
            <a:off x="5745001" y="0"/>
            <a:ext cx="6446999" cy="6858000"/>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altLang="zh-CN" sz="1200" u="none" strike="noStrike" kern="1200" cap="none" spc="0" normalizeH="0" baseline="0" dirty="0">
              <a:ln>
                <a:noFill/>
              </a:ln>
              <a:solidFill>
                <a:schemeClr val="bg1"/>
              </a:solidFill>
              <a:effectLst/>
              <a:uLnTx/>
              <a:uFillTx/>
            </a:endParaRPr>
          </a:p>
        </p:txBody>
      </p:sp>
      <p:sp>
        <p:nvSpPr>
          <p:cNvPr id="2" name="TextBox 1">
            <a:extLst>
              <a:ext uri="{FF2B5EF4-FFF2-40B4-BE49-F238E27FC236}">
                <a16:creationId xmlns:a16="http://schemas.microsoft.com/office/drawing/2014/main" id="{94A3F83D-D571-49C2-A15E-B5C3B2510137}"/>
              </a:ext>
            </a:extLst>
          </p:cNvPr>
          <p:cNvSpPr txBox="1"/>
          <p:nvPr/>
        </p:nvSpPr>
        <p:spPr>
          <a:xfrm>
            <a:off x="5745001" y="6858000"/>
            <a:ext cx="6446999" cy="230832"/>
          </a:xfrm>
          <a:prstGeom prst="rect">
            <a:avLst/>
          </a:prstGeom>
        </p:spPr>
        <p:txBody>
          <a:bodyPr wrap="square" rtlCol="0">
            <a:spAutoFit/>
          </a:bodyPr>
          <a:lstStyle/>
          <a:p>
            <a:r>
              <a:rPr lang="en-IN" sz="900">
                <a:hlinkClick r:id="rId4" tooltip="https://courses.lumenlearning.com/waymakerintromarketingxmasterfall2016/chapter/reading-competitive-bidding/"/>
              </a:rPr>
              <a:t>This Photo</a:t>
            </a:r>
            <a:r>
              <a:rPr lang="en-IN" sz="900"/>
              <a:t> by Unknown Author is licensed under </a:t>
            </a:r>
            <a:r>
              <a:rPr lang="en-IN" sz="900">
                <a:hlinkClick r:id="rId5" tooltip="https://creativecommons.org/licenses/by/3.0/"/>
              </a:rPr>
              <a:t>CC BY</a:t>
            </a:r>
            <a:endParaRPr lang="en-IN" sz="900"/>
          </a:p>
        </p:txBody>
      </p:sp>
      <p:pic>
        <p:nvPicPr>
          <p:cNvPr id="11" name="Picture 10">
            <a:extLst>
              <a:ext uri="{FF2B5EF4-FFF2-40B4-BE49-F238E27FC236}">
                <a16:creationId xmlns:a16="http://schemas.microsoft.com/office/drawing/2014/main" id="{EA08A726-F93F-42BC-BB13-0BA1CAD3214A}"/>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4360"/>
          <a:stretch/>
        </p:blipFill>
        <p:spPr>
          <a:xfrm>
            <a:off x="613153" y="6299140"/>
            <a:ext cx="1604843" cy="563300"/>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7755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250"/>
                                  </p:stCondLst>
                                  <p:childTnLst>
                                    <p:animRot by="21600000">
                                      <p:cBhvr>
                                        <p:cTn id="6" dur="7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hape 33">
            <a:extLst>
              <a:ext uri="{FF2B5EF4-FFF2-40B4-BE49-F238E27FC236}">
                <a16:creationId xmlns:a16="http://schemas.microsoft.com/office/drawing/2014/main" id="{BBB7C5B7-EA55-49C7-AA30-F9185717E8C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92570" y="1263691"/>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5999" y="770515"/>
            <a:ext cx="4518122" cy="995224"/>
          </a:xfrm>
        </p:spPr>
        <p:txBody>
          <a:bodyPr/>
          <a:lstStyle/>
          <a:p>
            <a:r>
              <a:rPr lang="en-IN" sz="2800" dirty="0">
                <a:solidFill>
                  <a:srgbClr val="D84400"/>
                </a:solidFill>
                <a:latin typeface="Bell MT" panose="02020503060305020303" pitchFamily="18" charset="0"/>
                <a:ea typeface="微软雅黑"/>
                <a:cs typeface="Posterama" panose="020B0504020200020000" pitchFamily="34" charset="0"/>
              </a:rPr>
              <a:t>Project Features</a:t>
            </a:r>
            <a:br>
              <a:rPr lang="en-IN" sz="2800" dirty="0">
                <a:solidFill>
                  <a:srgbClr val="D84400"/>
                </a:solidFill>
                <a:latin typeface="Bell MT" panose="02020503060305020303" pitchFamily="18" charset="0"/>
                <a:ea typeface="微软雅黑"/>
                <a:cs typeface="Posterama" panose="020B0504020200020000" pitchFamily="34" charset="0"/>
              </a:rPr>
            </a:br>
            <a:endParaRPr lang="en-US" dirty="0">
              <a:solidFill>
                <a:srgbClr val="D84400"/>
              </a:solidFill>
            </a:endParaRP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6336893" y="1700679"/>
            <a:ext cx="4672693" cy="4085266"/>
          </a:xfrm>
        </p:spPr>
        <p:txBody>
          <a:bodyPr/>
          <a:lstStyle/>
          <a:p>
            <a:pPr marL="285750" indent="-285750">
              <a:buFont typeface="Arial" panose="020B0604020202020204" pitchFamily="34" charset="0"/>
              <a:buChar char="•"/>
            </a:pPr>
            <a:r>
              <a:rPr lang="en-US" sz="2000" dirty="0">
                <a:solidFill>
                  <a:schemeClr val="bg1"/>
                </a:solidFill>
                <a:latin typeface="Calisto MT" panose="02040603050505030304" pitchFamily="18" charset="0"/>
              </a:rPr>
              <a:t>1.Count of Auctions</a:t>
            </a:r>
          </a:p>
          <a:p>
            <a:pPr marL="285750" indent="-285750">
              <a:buFont typeface="Arial" panose="020B0604020202020204" pitchFamily="34" charset="0"/>
              <a:buChar char="•"/>
            </a:pPr>
            <a:r>
              <a:rPr lang="en-US" sz="2000" dirty="0">
                <a:solidFill>
                  <a:schemeClr val="bg1"/>
                </a:solidFill>
                <a:latin typeface="Calisto MT" panose="02040603050505030304" pitchFamily="18" charset="0"/>
              </a:rPr>
              <a:t>2.Avg.Bid</a:t>
            </a:r>
          </a:p>
          <a:p>
            <a:pPr marL="285750" indent="-285750">
              <a:buFont typeface="Arial" panose="020B0604020202020204" pitchFamily="34" charset="0"/>
              <a:buChar char="•"/>
            </a:pPr>
            <a:r>
              <a:rPr lang="en-US" sz="2000" dirty="0">
                <a:solidFill>
                  <a:schemeClr val="bg1"/>
                </a:solidFill>
                <a:latin typeface="Calisto MT" panose="02040603050505030304" pitchFamily="18" charset="0"/>
              </a:rPr>
              <a:t>3.Cureent Bid for specific Category</a:t>
            </a:r>
          </a:p>
          <a:p>
            <a:pPr marL="285750" indent="-285750">
              <a:buFont typeface="Arial" panose="020B0604020202020204" pitchFamily="34" charset="0"/>
              <a:buChar char="•"/>
            </a:pPr>
            <a:r>
              <a:rPr lang="en-US" sz="2000" dirty="0">
                <a:solidFill>
                  <a:schemeClr val="bg1"/>
                </a:solidFill>
                <a:latin typeface="Calisto MT" panose="02040603050505030304" pitchFamily="18" charset="0"/>
              </a:rPr>
              <a:t>4.Show time of Auctions</a:t>
            </a:r>
          </a:p>
          <a:p>
            <a:pPr marL="285750" indent="-285750">
              <a:buFont typeface="Arial" panose="020B0604020202020204" pitchFamily="34" charset="0"/>
              <a:buChar char="•"/>
            </a:pPr>
            <a:r>
              <a:rPr lang="en-US" sz="2000" dirty="0">
                <a:solidFill>
                  <a:schemeClr val="bg1"/>
                </a:solidFill>
                <a:latin typeface="Calisto MT" panose="02040603050505030304" pitchFamily="18" charset="0"/>
              </a:rPr>
              <a:t>5.Insert and Delete Data</a:t>
            </a:r>
          </a:p>
          <a:p>
            <a:pPr marL="285750" indent="-285750">
              <a:buFont typeface="Arial" panose="020B0604020202020204" pitchFamily="34" charset="0"/>
              <a:buChar char="•"/>
            </a:pPr>
            <a:r>
              <a:rPr lang="en-US" sz="2000" dirty="0">
                <a:solidFill>
                  <a:schemeClr val="bg1"/>
                </a:solidFill>
                <a:latin typeface="Calisto MT" panose="02040603050505030304" pitchFamily="18" charset="0"/>
              </a:rPr>
              <a:t>6.Update data and biddings</a:t>
            </a:r>
          </a:p>
          <a:p>
            <a:pPr marL="285750" indent="-285750">
              <a:buFont typeface="Arial" panose="020B0604020202020204" pitchFamily="34" charset="0"/>
              <a:buChar char="•"/>
            </a:pPr>
            <a:r>
              <a:rPr lang="en-US" sz="2000" dirty="0">
                <a:solidFill>
                  <a:schemeClr val="bg1"/>
                </a:solidFill>
                <a:latin typeface="Calisto MT" panose="02040603050505030304" pitchFamily="18" charset="0"/>
              </a:rPr>
              <a:t>7.Serch data</a:t>
            </a:r>
          </a:p>
          <a:p>
            <a:pPr marL="285750" indent="-285750">
              <a:buFont typeface="Arial" panose="020B0604020202020204" pitchFamily="34" charset="0"/>
              <a:buChar char="•"/>
            </a:pPr>
            <a:endParaRPr lang="en-US" dirty="0">
              <a:solidFill>
                <a:schemeClr val="bg1"/>
              </a:solidFill>
              <a:latin typeface="Calisto MT" panose="02040603050505030304" pitchFamily="18" charset="0"/>
            </a:endParaRPr>
          </a:p>
        </p:txBody>
      </p:sp>
      <p:sp>
        <p:nvSpPr>
          <p:cNvPr id="4" name="Footer Placeholder 3">
            <a:extLst>
              <a:ext uri="{FF2B5EF4-FFF2-40B4-BE49-F238E27FC236}">
                <a16:creationId xmlns:a16="http://schemas.microsoft.com/office/drawing/2014/main" id="{03A6B6FB-DEBA-00AA-0812-B47A64FF054A}"/>
              </a:ext>
            </a:extLst>
          </p:cNvPr>
          <p:cNvSpPr>
            <a:spLocks noGrp="1"/>
          </p:cNvSpPr>
          <p:nvPr>
            <p:ph type="ftr" sz="quarter" idx="30"/>
          </p:nvPr>
        </p:nvSpPr>
        <p:spPr/>
        <p:txBody>
          <a:bodyPr/>
          <a:lstStyle/>
          <a:p>
            <a:r>
              <a:rPr lang="en-US" noProof="0" dirty="0"/>
              <a:t>Auction Management System</a:t>
            </a:r>
          </a:p>
          <a:p>
            <a:endParaRPr lang="en-US" dirty="0"/>
          </a:p>
          <a:p>
            <a:endParaRPr lang="en-US" dirty="0"/>
          </a:p>
        </p:txBody>
      </p:sp>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altLang="zh-CN" sz="1200" u="none" strike="noStrike" kern="1200" cap="none" spc="0" normalizeH="0" baseline="0" dirty="0">
              <a:ln>
                <a:noFill/>
              </a:ln>
              <a:solidFill>
                <a:schemeClr val="bg1"/>
              </a:solidFill>
              <a:effectLst/>
              <a:uLnTx/>
              <a:uFillTx/>
            </a:endParaRPr>
          </a:p>
        </p:txBody>
      </p:sp>
      <p:pic>
        <p:nvPicPr>
          <p:cNvPr id="9" name="Shape 31">
            <a:extLst>
              <a:ext uri="{FF2B5EF4-FFF2-40B4-BE49-F238E27FC236}">
                <a16:creationId xmlns:a16="http://schemas.microsoft.com/office/drawing/2014/main" id="{C2161E33-CD7E-4019-AC0D-4C12AC789CB4}"/>
              </a:ext>
              <a:ext uri="{C183D7F6-B498-43B3-948B-1728B52AA6E4}">
                <adec:decorative xmlns:adec="http://schemas.microsoft.com/office/drawing/2017/decorative" val="1"/>
              </a:ext>
            </a:extLst>
          </p:cNvPr>
          <p:cNvPicPr>
            <a:picLocks noChangeAspect="1"/>
          </p:cNvPicPr>
          <p:nvPr/>
        </p:nvPicPr>
        <p:blipFill>
          <a:blip r:embed="rId4">
            <a:extLst>
              <a:ext uri="{837473B0-CC2E-450A-ABE3-18F120FF3D39}">
                <a1611:picAttrSrcUrl xmlns:a1611="http://schemas.microsoft.com/office/drawing/2016/11/main" r:id="rId5"/>
              </a:ext>
            </a:extLst>
          </a:blip>
          <a:srcRect l="20641" r="20641"/>
          <a:stretch/>
        </p:blipFill>
        <p:spPr>
          <a:xfrm>
            <a:off x="1182414" y="1395830"/>
            <a:ext cx="2932385" cy="3329362"/>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accent1">
              <a:lumMod val="60000"/>
              <a:lumOff val="40000"/>
            </a:schemeClr>
          </a:solidFill>
        </p:spPr>
      </p:pic>
      <p:pic>
        <p:nvPicPr>
          <p:cNvPr id="12" name="Picture 11">
            <a:extLst>
              <a:ext uri="{FF2B5EF4-FFF2-40B4-BE49-F238E27FC236}">
                <a16:creationId xmlns:a16="http://schemas.microsoft.com/office/drawing/2014/main" id="{154ED1AC-1D9B-49C6-9E73-11E7BCC1854C}"/>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4360"/>
          <a:stretch/>
        </p:blipFill>
        <p:spPr>
          <a:xfrm>
            <a:off x="613153" y="6299140"/>
            <a:ext cx="1604843" cy="563300"/>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3295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500"/>
                                  </p:stCondLst>
                                  <p:childTnLst>
                                    <p:animRot by="21600000">
                                      <p:cBhvr>
                                        <p:cTn id="6" dur="7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502665" y="707105"/>
            <a:ext cx="3994173" cy="2277580"/>
          </a:xfrm>
        </p:spPr>
        <p:txBody>
          <a:bodyPr/>
          <a:lstStyle/>
          <a:p>
            <a:r>
              <a:rPr lang="en-US" b="0" dirty="0">
                <a:solidFill>
                  <a:srgbClr val="D84400"/>
                </a:solidFill>
                <a:latin typeface="Bell MT" panose="02020503060305020303" pitchFamily="18" charset="0"/>
              </a:rPr>
              <a:t>What is </a:t>
            </a:r>
            <a:br>
              <a:rPr lang="en-US" b="0" dirty="0">
                <a:solidFill>
                  <a:srgbClr val="D84400"/>
                </a:solidFill>
                <a:latin typeface="Bell MT" panose="02020503060305020303" pitchFamily="18" charset="0"/>
              </a:rPr>
            </a:br>
            <a:r>
              <a:rPr lang="en-US" b="0" dirty="0">
                <a:solidFill>
                  <a:srgbClr val="D84400"/>
                </a:solidFill>
                <a:latin typeface="Bell MT" panose="02020503060305020303" pitchFamily="18" charset="0"/>
              </a:rPr>
              <a:t>Use of </a:t>
            </a:r>
            <a:br>
              <a:rPr lang="en-US" b="0" dirty="0">
                <a:solidFill>
                  <a:srgbClr val="D84400"/>
                </a:solidFill>
                <a:latin typeface="Bell MT" panose="02020503060305020303" pitchFamily="18" charset="0"/>
              </a:rPr>
            </a:br>
            <a:r>
              <a:rPr lang="en-US" b="0" dirty="0">
                <a:solidFill>
                  <a:srgbClr val="D84400"/>
                </a:solidFill>
                <a:latin typeface="Bell MT" panose="02020503060305020303" pitchFamily="18" charset="0"/>
              </a:rPr>
              <a:t>AMS ?</a:t>
            </a:r>
          </a:p>
        </p:txBody>
      </p:sp>
      <p:sp>
        <p:nvSpPr>
          <p:cNvPr id="15" name="Slide Number Placeholder 13">
            <a:extLst>
              <a:ext uri="{FF2B5EF4-FFF2-40B4-BE49-F238E27FC236}">
                <a16:creationId xmlns:a16="http://schemas.microsoft.com/office/drawing/2014/main" id="{55AB7753-4245-72E4-BEDB-33038672BA35}"/>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altLang="zh-CN" sz="1200" u="none" strike="noStrike" kern="1200" cap="none" spc="0" normalizeH="0" baseline="0" dirty="0">
              <a:ln>
                <a:noFill/>
              </a:ln>
              <a:solidFill>
                <a:schemeClr val="bg1"/>
              </a:solidFill>
              <a:effectLst/>
              <a:uLnTx/>
              <a:uFillTx/>
            </a:endParaRPr>
          </a:p>
        </p:txBody>
      </p:sp>
      <p:sp>
        <p:nvSpPr>
          <p:cNvPr id="19" name="Text Placeholder 18">
            <a:extLst>
              <a:ext uri="{FF2B5EF4-FFF2-40B4-BE49-F238E27FC236}">
                <a16:creationId xmlns:a16="http://schemas.microsoft.com/office/drawing/2014/main" id="{A3D4DE23-E8B7-4561-A6F2-C9F00B3B0682}"/>
              </a:ext>
            </a:extLst>
          </p:cNvPr>
          <p:cNvSpPr>
            <a:spLocks noGrp="1"/>
          </p:cNvSpPr>
          <p:nvPr>
            <p:ph type="body" sz="quarter" idx="34"/>
          </p:nvPr>
        </p:nvSpPr>
        <p:spPr>
          <a:xfrm>
            <a:off x="3767959" y="1042232"/>
            <a:ext cx="7426210" cy="5173433"/>
          </a:xfrm>
        </p:spPr>
        <p:txBody>
          <a:bodyPr/>
          <a:lstStyle/>
          <a:p>
            <a:r>
              <a:rPr lang="en-US" sz="2000" i="0" dirty="0">
                <a:effectLst/>
                <a:latin typeface="Calisto MT" panose="02040603050505030304" pitchFamily="18" charset="0"/>
              </a:rPr>
              <a:t>An Auction Management System is a software application or platform designed to facilitate and streamline the process of conducting auctions. Its primary purpose is to manage, coordinate, and optimize various aspects of auctions, whether they are traditional, online, or live events. Here are some common uses and benefits of an Auction Management System</a:t>
            </a:r>
          </a:p>
          <a:p>
            <a:r>
              <a:rPr lang="en-IN" sz="2000" i="0" dirty="0">
                <a:effectLst/>
                <a:latin typeface="Calisto MT" panose="02040603050505030304" pitchFamily="18" charset="0"/>
              </a:rPr>
              <a:t>Efficient Auction Execution</a:t>
            </a:r>
            <a:endParaRPr lang="en-US" sz="2000" dirty="0">
              <a:latin typeface="Calisto MT" panose="02040603050505030304" pitchFamily="18" charset="0"/>
            </a:endParaRPr>
          </a:p>
          <a:p>
            <a:r>
              <a:rPr lang="en-IN" sz="2000" i="0" dirty="0">
                <a:effectLst/>
                <a:latin typeface="Calisto MT" panose="02040603050505030304" pitchFamily="18" charset="0"/>
              </a:rPr>
              <a:t>Increased Bidding Activity</a:t>
            </a:r>
            <a:endParaRPr lang="en-US" sz="2000" i="0" dirty="0">
              <a:effectLst/>
              <a:latin typeface="Calisto MT" panose="02040603050505030304" pitchFamily="18" charset="0"/>
            </a:endParaRPr>
          </a:p>
          <a:p>
            <a:r>
              <a:rPr lang="en-IN" sz="2000" i="0" dirty="0">
                <a:effectLst/>
                <a:latin typeface="Calisto MT" panose="02040603050505030304" pitchFamily="18" charset="0"/>
              </a:rPr>
              <a:t>Item Management</a:t>
            </a:r>
            <a:endParaRPr lang="en-US" sz="2000" dirty="0">
              <a:latin typeface="Calisto MT" panose="02040603050505030304" pitchFamily="18" charset="0"/>
            </a:endParaRPr>
          </a:p>
          <a:p>
            <a:r>
              <a:rPr lang="en-IN" sz="2000" i="0" dirty="0">
                <a:effectLst/>
                <a:latin typeface="Calisto MT" panose="02040603050505030304" pitchFamily="18" charset="0"/>
              </a:rPr>
              <a:t>Bidding Process Automation</a:t>
            </a:r>
            <a:endParaRPr lang="en-US" sz="2000" i="0" dirty="0">
              <a:effectLst/>
              <a:latin typeface="Calisto MT" panose="02040603050505030304" pitchFamily="18" charset="0"/>
            </a:endParaRPr>
          </a:p>
          <a:p>
            <a:r>
              <a:rPr lang="en-IN" sz="2000" i="0" dirty="0">
                <a:effectLst/>
                <a:latin typeface="Calisto MT" panose="02040603050505030304" pitchFamily="18" charset="0"/>
              </a:rPr>
              <a:t>Real-time Updates</a:t>
            </a:r>
            <a:endParaRPr lang="en-US" sz="2000" dirty="0">
              <a:latin typeface="Calisto MT" panose="02040603050505030304" pitchFamily="18" charset="0"/>
            </a:endParaRPr>
          </a:p>
          <a:p>
            <a:r>
              <a:rPr lang="en-IN" sz="2000" i="0" dirty="0">
                <a:effectLst/>
                <a:latin typeface="Calisto MT" panose="02040603050505030304" pitchFamily="18" charset="0"/>
              </a:rPr>
              <a:t>Auction Analytics</a:t>
            </a:r>
          </a:p>
          <a:p>
            <a:r>
              <a:rPr lang="en-IN" sz="2000" i="0" dirty="0">
                <a:effectLst/>
                <a:latin typeface="Calisto MT" panose="02040603050505030304" pitchFamily="18" charset="0"/>
              </a:rPr>
              <a:t>Time Management</a:t>
            </a:r>
            <a:endParaRPr lang="en-IN" sz="2000" dirty="0">
              <a:latin typeface="Calisto MT" panose="02040603050505030304" pitchFamily="18" charset="0"/>
            </a:endParaRPr>
          </a:p>
          <a:p>
            <a:r>
              <a:rPr lang="en-IN" sz="2000" i="0" dirty="0">
                <a:effectLst/>
                <a:latin typeface="Calisto MT" panose="02040603050505030304" pitchFamily="18" charset="0"/>
              </a:rPr>
              <a:t>Reporting and Record-keeping</a:t>
            </a:r>
          </a:p>
          <a:p>
            <a:endParaRPr lang="en-US" sz="2000" i="0" dirty="0">
              <a:effectLst/>
              <a:latin typeface="Calisto MT" panose="02040603050505030304" pitchFamily="18" charset="0"/>
            </a:endParaRPr>
          </a:p>
          <a:p>
            <a:endParaRPr lang="en-IN" sz="2000" dirty="0">
              <a:latin typeface="Calisto MT" panose="02040603050505030304" pitchFamily="18" charset="0"/>
            </a:endParaRPr>
          </a:p>
        </p:txBody>
      </p:sp>
      <p:pic>
        <p:nvPicPr>
          <p:cNvPr id="5" name="Picture 4">
            <a:extLst>
              <a:ext uri="{FF2B5EF4-FFF2-40B4-BE49-F238E27FC236}">
                <a16:creationId xmlns:a16="http://schemas.microsoft.com/office/drawing/2014/main" id="{7A49288D-2E0E-47E4-85CA-DC099F573980}"/>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4360"/>
          <a:stretch/>
        </p:blipFill>
        <p:spPr>
          <a:xfrm>
            <a:off x="9205359" y="0"/>
            <a:ext cx="2776434" cy="974529"/>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2519727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109270" y="416684"/>
            <a:ext cx="6599429" cy="935393"/>
          </a:xfrm>
        </p:spPr>
        <p:txBody>
          <a:bodyPr/>
          <a:lstStyle/>
          <a:p>
            <a:r>
              <a:rPr lang="en-IN" b="0" i="0" dirty="0">
                <a:solidFill>
                  <a:srgbClr val="D84400"/>
                </a:solidFill>
                <a:effectLst/>
                <a:latin typeface="Bell MT" panose="02020503060305020303" pitchFamily="18" charset="0"/>
              </a:rPr>
              <a:t>Designing an AMS</a:t>
            </a:r>
            <a:endParaRPr lang="en-US" b="0" dirty="0">
              <a:solidFill>
                <a:srgbClr val="D84400"/>
              </a:solidFill>
              <a:latin typeface="Bell MT" panose="02020503060305020303" pitchFamily="18" charset="0"/>
            </a:endParaRP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4298457" y="2055109"/>
            <a:ext cx="6264440" cy="3935788"/>
          </a:xfrm>
        </p:spPr>
        <p:txBody>
          <a:bodyPr/>
          <a:lstStyle/>
          <a:p>
            <a:pPr marL="342900" indent="-342900">
              <a:buFont typeface="Wingdings" panose="05000000000000000000" pitchFamily="2" charset="2"/>
              <a:buChar char="§"/>
            </a:pPr>
            <a:r>
              <a:rPr lang="en-IN" sz="2400" i="0" dirty="0">
                <a:solidFill>
                  <a:schemeClr val="accent2">
                    <a:lumMod val="20000"/>
                    <a:lumOff val="80000"/>
                  </a:schemeClr>
                </a:solidFill>
                <a:effectLst/>
                <a:latin typeface="Bell MT" panose="02020503060305020303" pitchFamily="18" charset="0"/>
              </a:rPr>
              <a:t>Database Schema Design</a:t>
            </a:r>
            <a:r>
              <a:rPr lang="en-IN" sz="2400" i="0" dirty="0">
                <a:solidFill>
                  <a:schemeClr val="accent2">
                    <a:lumMod val="20000"/>
                    <a:lumOff val="80000"/>
                  </a:schemeClr>
                </a:solidFill>
                <a:effectLst/>
                <a:latin typeface="Calisto MT" panose="02040603050505030304" pitchFamily="18" charset="0"/>
              </a:rPr>
              <a:t>:</a:t>
            </a:r>
          </a:p>
          <a:p>
            <a:pPr marL="342900" indent="-342900">
              <a:buFont typeface="Wingdings" panose="05000000000000000000" pitchFamily="2" charset="2"/>
              <a:buChar char="§"/>
            </a:pPr>
            <a:endParaRPr lang="en-IN" sz="2400" i="0" dirty="0">
              <a:solidFill>
                <a:schemeClr val="accent2">
                  <a:lumMod val="20000"/>
                  <a:lumOff val="80000"/>
                </a:schemeClr>
              </a:solidFill>
              <a:effectLst/>
              <a:latin typeface="Calisto MT" panose="02040603050505030304" pitchFamily="18" charset="0"/>
            </a:endParaRPr>
          </a:p>
          <a:p>
            <a:r>
              <a:rPr lang="en-US" sz="2000" b="0" i="0" dirty="0">
                <a:effectLst/>
                <a:latin typeface="Calisto MT" panose="02040603050505030304" pitchFamily="18" charset="0"/>
              </a:rPr>
              <a:t>The foundation of our auction management system begins with a well-defined database schema</a:t>
            </a:r>
          </a:p>
          <a:p>
            <a:endParaRPr lang="en-US" sz="2800" dirty="0">
              <a:solidFill>
                <a:srgbClr val="374151"/>
              </a:solidFill>
              <a:latin typeface="Söhne"/>
            </a:endParaRPr>
          </a:p>
          <a:p>
            <a:pPr marL="342900" indent="-342900">
              <a:buFont typeface="Wingdings" panose="05000000000000000000" pitchFamily="2" charset="2"/>
              <a:buChar char="§"/>
            </a:pPr>
            <a:r>
              <a:rPr lang="en-IN" sz="2400" dirty="0">
                <a:solidFill>
                  <a:schemeClr val="accent2">
                    <a:lumMod val="20000"/>
                    <a:lumOff val="80000"/>
                  </a:schemeClr>
                </a:solidFill>
                <a:latin typeface="Bell MT" panose="02020503060305020303" pitchFamily="18" charset="0"/>
              </a:rPr>
              <a:t>D</a:t>
            </a:r>
            <a:r>
              <a:rPr lang="en-IN" sz="2400" i="0" dirty="0">
                <a:solidFill>
                  <a:schemeClr val="accent2">
                    <a:lumMod val="20000"/>
                    <a:lumOff val="80000"/>
                  </a:schemeClr>
                </a:solidFill>
                <a:effectLst/>
                <a:latin typeface="Bell MT" panose="02020503060305020303" pitchFamily="18" charset="0"/>
              </a:rPr>
              <a:t>ata</a:t>
            </a:r>
            <a:r>
              <a:rPr lang="en-IN" sz="2400" b="1" i="0" dirty="0">
                <a:solidFill>
                  <a:schemeClr val="accent2">
                    <a:lumMod val="20000"/>
                    <a:lumOff val="80000"/>
                  </a:schemeClr>
                </a:solidFill>
                <a:effectLst/>
                <a:latin typeface="Bell MT" panose="02020503060305020303" pitchFamily="18" charset="0"/>
              </a:rPr>
              <a:t> </a:t>
            </a:r>
            <a:r>
              <a:rPr lang="en-IN" sz="2400" i="0" dirty="0">
                <a:solidFill>
                  <a:schemeClr val="accent2">
                    <a:lumMod val="20000"/>
                    <a:lumOff val="80000"/>
                  </a:schemeClr>
                </a:solidFill>
                <a:effectLst/>
                <a:latin typeface="Bell MT" panose="02020503060305020303" pitchFamily="18" charset="0"/>
              </a:rPr>
              <a:t>Tables</a:t>
            </a:r>
            <a:r>
              <a:rPr lang="en-IN" sz="2800" b="1" i="0" dirty="0">
                <a:effectLst/>
                <a:latin typeface="Bell MT" panose="02020503060305020303" pitchFamily="18" charset="0"/>
              </a:rPr>
              <a:t>:</a:t>
            </a:r>
          </a:p>
          <a:p>
            <a:r>
              <a:rPr lang="en-IN" sz="2000" dirty="0">
                <a:latin typeface="Calisto MT" panose="02040603050505030304" pitchFamily="18" charset="0"/>
              </a:rPr>
              <a:t>User Tables</a:t>
            </a:r>
          </a:p>
          <a:p>
            <a:r>
              <a:rPr lang="en-IN" sz="2000" i="0" dirty="0">
                <a:effectLst/>
                <a:latin typeface="Calisto MT" panose="02040603050505030304" pitchFamily="18" charset="0"/>
              </a:rPr>
              <a:t>Items Tables</a:t>
            </a:r>
          </a:p>
          <a:p>
            <a:r>
              <a:rPr lang="en-IN" sz="2000" dirty="0">
                <a:latin typeface="Calisto MT" panose="02040603050505030304" pitchFamily="18" charset="0"/>
              </a:rPr>
              <a:t>Auction Tables</a:t>
            </a:r>
          </a:p>
          <a:p>
            <a:r>
              <a:rPr lang="en-IN" sz="2000" i="0" dirty="0">
                <a:effectLst/>
                <a:latin typeface="Calisto MT" panose="02040603050505030304" pitchFamily="18" charset="0"/>
              </a:rPr>
              <a:t>Bids Table  </a:t>
            </a:r>
          </a:p>
          <a:p>
            <a:endParaRPr lang="en-US" sz="2000" dirty="0">
              <a:latin typeface="Calisto MT" panose="02040603050505030304" pitchFamily="18" charset="0"/>
            </a:endParaRPr>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altLang="zh-CN" sz="1200" u="none" strike="noStrike" kern="1200" cap="none" spc="0" normalizeH="0" baseline="0" dirty="0">
              <a:ln>
                <a:noFill/>
              </a:ln>
              <a:solidFill>
                <a:schemeClr val="bg1"/>
              </a:solidFill>
              <a:effectLst/>
              <a:uLnTx/>
              <a:uFillTx/>
            </a:endParaRPr>
          </a:p>
        </p:txBody>
      </p:sp>
      <p:pic>
        <p:nvPicPr>
          <p:cNvPr id="19" name="Shape 31">
            <a:extLst>
              <a:ext uri="{FF2B5EF4-FFF2-40B4-BE49-F238E27FC236}">
                <a16:creationId xmlns:a16="http://schemas.microsoft.com/office/drawing/2014/main" id="{2D14ABFF-9AE5-4FF1-B03B-088A9974AD30}"/>
              </a:ext>
              <a:ext uri="{C183D7F6-B498-43B3-948B-1728B52AA6E4}">
                <adec:decorative xmlns:adec="http://schemas.microsoft.com/office/drawing/2017/decorative" val="1"/>
              </a:ext>
            </a:extLst>
          </p:cNvPr>
          <p:cNvPicPr>
            <a:picLocks noChangeAspect="1"/>
          </p:cNvPicPr>
          <p:nvPr/>
        </p:nvPicPr>
        <p:blipFill rotWithShape="1">
          <a:blip r:embed="rId4"/>
          <a:srcRect t="-10541" b="-10541"/>
          <a:stretch/>
        </p:blipFill>
        <p:spPr>
          <a:xfrm>
            <a:off x="755652" y="4030243"/>
            <a:ext cx="1891275" cy="228999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22" name="Shape 31">
            <a:extLst>
              <a:ext uri="{FF2B5EF4-FFF2-40B4-BE49-F238E27FC236}">
                <a16:creationId xmlns:a16="http://schemas.microsoft.com/office/drawing/2014/main" id="{1D0BBC63-9C88-4F4E-B4ED-2823BE3D00A0}"/>
              </a:ext>
              <a:ext uri="{C183D7F6-B498-43B3-948B-1728B52AA6E4}">
                <adec:decorative xmlns:adec="http://schemas.microsoft.com/office/drawing/2017/decorative" val="1"/>
              </a:ext>
            </a:extLst>
          </p:cNvPr>
          <p:cNvPicPr>
            <a:picLocks noChangeAspect="1"/>
          </p:cNvPicPr>
          <p:nvPr/>
        </p:nvPicPr>
        <p:blipFill rotWithShape="1">
          <a:blip r:embed="rId5"/>
          <a:srcRect l="1338" r="43602"/>
          <a:stretch/>
        </p:blipFill>
        <p:spPr>
          <a:xfrm>
            <a:off x="755652" y="416684"/>
            <a:ext cx="1891275" cy="228999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8" name="Picture 7">
            <a:extLst>
              <a:ext uri="{FF2B5EF4-FFF2-40B4-BE49-F238E27FC236}">
                <a16:creationId xmlns:a16="http://schemas.microsoft.com/office/drawing/2014/main" id="{CC346494-8AFE-4005-A734-6F087C87F3FA}"/>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4360"/>
          <a:stretch/>
        </p:blipFill>
        <p:spPr>
          <a:xfrm>
            <a:off x="9379331" y="-39043"/>
            <a:ext cx="2658735" cy="933216"/>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4182148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898635"/>
            <a:ext cx="5221221" cy="1008994"/>
          </a:xfrm>
        </p:spPr>
        <p:txBody>
          <a:bodyPr/>
          <a:lstStyle/>
          <a:p>
            <a:r>
              <a:rPr lang="en-US" dirty="0">
                <a:solidFill>
                  <a:srgbClr val="D84400"/>
                </a:solidFill>
                <a:latin typeface="Bell MT" panose="02020503060305020303" pitchFamily="18" charset="0"/>
              </a:rPr>
              <a:t>Conclusion</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648126" y="1660802"/>
            <a:ext cx="4959822" cy="3599475"/>
          </a:xfrm>
        </p:spPr>
        <p:txBody>
          <a:bodyPr/>
          <a:lstStyle/>
          <a:p>
            <a:r>
              <a:rPr lang="en-US" sz="2000" dirty="0">
                <a:latin typeface="Calisto MT" panose="02040603050505030304" pitchFamily="18" charset="0"/>
              </a:rPr>
              <a:t>Some Disadvantages like </a:t>
            </a:r>
          </a:p>
          <a:p>
            <a:endParaRPr lang="en-US" sz="2000" dirty="0">
              <a:latin typeface="Calisto MT" panose="02040603050505030304" pitchFamily="18" charset="0"/>
            </a:endParaRPr>
          </a:p>
          <a:p>
            <a:pPr marL="342900" indent="-342900">
              <a:buFont typeface="Arial" panose="020B0604020202020204" pitchFamily="34" charset="0"/>
              <a:buChar char="•"/>
            </a:pPr>
            <a:r>
              <a:rPr lang="en-US" sz="2000" dirty="0">
                <a:latin typeface="Calisto MT" panose="02040603050505030304" pitchFamily="18" charset="0"/>
              </a:rPr>
              <a:t>Technical Complexity</a:t>
            </a:r>
          </a:p>
          <a:p>
            <a:pPr marL="342900" indent="-342900">
              <a:buFont typeface="Arial" panose="020B0604020202020204" pitchFamily="34" charset="0"/>
              <a:buChar char="•"/>
            </a:pPr>
            <a:r>
              <a:rPr lang="en-US" sz="2000" dirty="0">
                <a:latin typeface="Calisto MT" panose="02040603050505030304" pitchFamily="18" charset="0"/>
              </a:rPr>
              <a:t>Training</a:t>
            </a:r>
          </a:p>
          <a:p>
            <a:pPr marL="342900" indent="-342900">
              <a:buFont typeface="Arial" panose="020B0604020202020204" pitchFamily="34" charset="0"/>
              <a:buChar char="•"/>
            </a:pPr>
            <a:r>
              <a:rPr lang="en-US" sz="2000" dirty="0">
                <a:latin typeface="Calisto MT" panose="02040603050505030304" pitchFamily="18" charset="0"/>
              </a:rPr>
              <a:t>Maintenance and Updates</a:t>
            </a:r>
          </a:p>
          <a:p>
            <a:pPr marL="342900" indent="-342900">
              <a:buFont typeface="Arial" panose="020B0604020202020204" pitchFamily="34" charset="0"/>
              <a:buChar char="•"/>
            </a:pPr>
            <a:r>
              <a:rPr lang="en-US" sz="2000" dirty="0">
                <a:latin typeface="Calisto MT" panose="02040603050505030304" pitchFamily="18" charset="0"/>
              </a:rPr>
              <a:t>Customization Complexity</a:t>
            </a:r>
          </a:p>
          <a:p>
            <a:endParaRPr lang="en-US" sz="2000" dirty="0">
              <a:latin typeface="Calisto MT" panose="02040603050505030304" pitchFamily="18" charset="0"/>
            </a:endParaRPr>
          </a:p>
          <a:p>
            <a:endParaRPr lang="en-US" sz="2000" dirty="0">
              <a:latin typeface="Calisto MT" panose="02040603050505030304" pitchFamily="18" charset="0"/>
            </a:endParaRPr>
          </a:p>
          <a:p>
            <a:endParaRPr lang="en-US" sz="2000" dirty="0">
              <a:latin typeface="Calisto MT" panose="02040603050505030304" pitchFamily="18" charset="0"/>
            </a:endParaRPr>
          </a:p>
          <a:p>
            <a:endParaRPr lang="en-US" sz="2000" dirty="0">
              <a:latin typeface="Calisto MT" panose="02040603050505030304" pitchFamily="18" charset="0"/>
            </a:endParaRPr>
          </a:p>
          <a:p>
            <a:endParaRPr lang="en-US" sz="2000" dirty="0">
              <a:latin typeface="Calisto MT" panose="02040603050505030304" pitchFamily="18" charset="0"/>
            </a:endParaRP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extLst>
              <a:ext uri="{837473B0-CC2E-450A-ABE3-18F120FF3D39}">
                <a1611:picAttrSrcUrl xmlns:a1611="http://schemas.microsoft.com/office/drawing/2016/11/main" r:id="rId4"/>
              </a:ext>
            </a:extLst>
          </a:blip>
          <a:srcRect/>
          <a:stretch/>
        </p:blipFill>
        <p:spPr>
          <a:xfrm>
            <a:off x="7493157" y="488731"/>
            <a:ext cx="4248873" cy="4337169"/>
          </a:xfrm>
          <a:noFill/>
          <a:ln>
            <a:noFill/>
          </a:ln>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rcRect t="2555" b="2555"/>
          <a:stretch>
            <a:fillRect/>
          </a:stretch>
        </p:blipFill>
        <p:spPr>
          <a:xfrm>
            <a:off x="6584054" y="2825553"/>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B7838384-8691-DBBE-0A1A-DAFAC40B948F}"/>
              </a:ext>
            </a:extLst>
          </p:cNvPr>
          <p:cNvSpPr>
            <a:spLocks noGrp="1"/>
          </p:cNvSpPr>
          <p:nvPr>
            <p:ph type="ftr" sz="quarter" idx="49"/>
          </p:nvPr>
        </p:nvSpPr>
        <p:spPr/>
        <p:txBody>
          <a:bodyPr/>
          <a:lstStyle/>
          <a:p>
            <a:r>
              <a:rPr lang="en-US" noProof="0" dirty="0"/>
              <a:t>Auction Management System</a:t>
            </a:r>
          </a:p>
          <a:p>
            <a:endParaRPr lang="en-US" dirty="0"/>
          </a:p>
          <a:p>
            <a:endParaRPr lang="en-US" dirty="0"/>
          </a:p>
        </p:txBody>
      </p:sp>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altLang="zh-CN" sz="1200" u="none" strike="noStrike" kern="1200" cap="none" spc="0" normalizeH="0" baseline="0" dirty="0">
              <a:ln>
                <a:noFill/>
              </a:ln>
              <a:solidFill>
                <a:schemeClr val="bg1"/>
              </a:solidFill>
              <a:effectLst/>
              <a:uLnTx/>
              <a:uFillTx/>
            </a:endParaRPr>
          </a:p>
        </p:txBody>
      </p:sp>
      <p:pic>
        <p:nvPicPr>
          <p:cNvPr id="9" name="Picture 8">
            <a:extLst>
              <a:ext uri="{FF2B5EF4-FFF2-40B4-BE49-F238E27FC236}">
                <a16:creationId xmlns:a16="http://schemas.microsoft.com/office/drawing/2014/main" id="{73A48339-D6D1-4B68-9A81-15A54231CFA9}"/>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4360"/>
          <a:stretch/>
        </p:blipFill>
        <p:spPr>
          <a:xfrm>
            <a:off x="613153" y="6299140"/>
            <a:ext cx="1604843" cy="563300"/>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4157533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7000" fill="hold"/>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15B8D6-AF72-4136-ABE6-D40538EE117A}"/>
              </a:ext>
            </a:extLst>
          </p:cNvPr>
          <p:cNvSpPr txBox="1"/>
          <p:nvPr/>
        </p:nvSpPr>
        <p:spPr>
          <a:xfrm>
            <a:off x="167194" y="562303"/>
            <a:ext cx="2307992" cy="584775"/>
          </a:xfrm>
          <a:prstGeom prst="rect">
            <a:avLst/>
          </a:prstGeom>
        </p:spPr>
        <p:txBody>
          <a:bodyPr wrap="square" rtlCol="0">
            <a:spAutoFit/>
          </a:bodyPr>
          <a:lstStyle/>
          <a:p>
            <a:pPr marL="0" indent="0" algn="ctr">
              <a:lnSpc>
                <a:spcPct val="100000"/>
              </a:lnSpc>
              <a:spcBef>
                <a:spcPts val="0"/>
              </a:spcBef>
              <a:buFontTx/>
              <a:buNone/>
            </a:pPr>
            <a:r>
              <a:rPr lang="en-IN" sz="3200" dirty="0">
                <a:solidFill>
                  <a:prstClr val="white"/>
                </a:solidFill>
                <a:latin typeface="Calisto MT" panose="02040603050505030304" pitchFamily="18" charset="0"/>
                <a:ea typeface="微软雅黑"/>
                <a:cs typeface="Posterama" panose="020B0504020200020000" pitchFamily="34" charset="0"/>
              </a:rPr>
              <a:t>Tables:</a:t>
            </a:r>
          </a:p>
        </p:txBody>
      </p:sp>
      <mc:AlternateContent xmlns:mc="http://schemas.openxmlformats.org/markup-compatibility/2006" xmlns:pslz="http://schemas.microsoft.com/office/powerpoint/2016/slidezoom">
        <mc:Choice Requires="pslz">
          <p:graphicFrame>
            <p:nvGraphicFramePr>
              <p:cNvPr id="89" name="Slide Zoom 88">
                <a:extLst>
                  <a:ext uri="{FF2B5EF4-FFF2-40B4-BE49-F238E27FC236}">
                    <a16:creationId xmlns:a16="http://schemas.microsoft.com/office/drawing/2014/main" id="{9B0E6F48-9710-4002-A596-822A4FFD20D9}"/>
                  </a:ext>
                </a:extLst>
              </p:cNvPr>
              <p:cNvGraphicFramePr>
                <a:graphicFrameLocks noChangeAspect="1"/>
              </p:cNvGraphicFramePr>
              <p:nvPr>
                <p:extLst>
                  <p:ext uri="{D42A27DB-BD31-4B8C-83A1-F6EECF244321}">
                    <p14:modId xmlns:p14="http://schemas.microsoft.com/office/powerpoint/2010/main" val="771114826"/>
                  </p:ext>
                </p:extLst>
              </p:nvPr>
            </p:nvGraphicFramePr>
            <p:xfrm>
              <a:off x="581499" y="2844223"/>
              <a:ext cx="2263854" cy="2786921"/>
            </p:xfrm>
            <a:graphic>
              <a:graphicData uri="http://schemas.microsoft.com/office/powerpoint/2016/slidezoom">
                <pslz:sldZm>
                  <pslz:sldZmObj sldId="298" cId="3340190357">
                    <pslz:zmPr id="{081B1167-4C14-4642-9962-D5CDDBF36FC2}" imageType="cover" transitionDur="1000">
                      <p166:blipFill xmlns:p166="http://schemas.microsoft.com/office/powerpoint/2016/6/main">
                        <a:blip r:embed="rId2"/>
                        <a:stretch>
                          <a:fillRect/>
                        </a:stretch>
                      </p166:blipFill>
                      <p166:spPr xmlns:p166="http://schemas.microsoft.com/office/powerpoint/2016/6/main">
                        <a:xfrm>
                          <a:off x="0" y="0"/>
                          <a:ext cx="2263854" cy="2786921"/>
                        </a:xfrm>
                        <a:prstGeom prst="rect">
                          <a:avLst/>
                        </a:prstGeom>
                        <a:ln w="3175">
                          <a:noFill/>
                        </a:ln>
                      </p166:spPr>
                    </pslz:zmPr>
                  </pslz:sldZmObj>
                </pslz:sldZm>
              </a:graphicData>
            </a:graphic>
          </p:graphicFrame>
        </mc:Choice>
        <mc:Fallback xmlns="">
          <p:pic>
            <p:nvPicPr>
              <p:cNvPr id="89" name="Slide Zoom 88">
                <a:hlinkClick r:id="rId3" action="ppaction://hlinksldjump"/>
                <a:extLst>
                  <a:ext uri="{FF2B5EF4-FFF2-40B4-BE49-F238E27FC236}">
                    <a16:creationId xmlns:a16="http://schemas.microsoft.com/office/drawing/2014/main" id="{9B0E6F48-9710-4002-A596-822A4FFD20D9}"/>
                  </a:ext>
                </a:extLst>
              </p:cNvPr>
              <p:cNvPicPr>
                <a:picLocks noGrp="1" noRot="1" noChangeAspect="1" noMove="1" noResize="1" noEditPoints="1" noAdjustHandles="1" noChangeArrowheads="1" noChangeShapeType="1"/>
              </p:cNvPicPr>
              <p:nvPr/>
            </p:nvPicPr>
            <p:blipFill>
              <a:blip r:embed="rId4"/>
              <a:stretch>
                <a:fillRect/>
              </a:stretch>
            </p:blipFill>
            <p:spPr>
              <a:xfrm>
                <a:off x="581499" y="2844223"/>
                <a:ext cx="2263854" cy="278692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91" name="Slide Zoom 90">
                <a:extLst>
                  <a:ext uri="{FF2B5EF4-FFF2-40B4-BE49-F238E27FC236}">
                    <a16:creationId xmlns:a16="http://schemas.microsoft.com/office/drawing/2014/main" id="{95E1C7A1-325F-42E0-A6EE-AFE9B8372D71}"/>
                  </a:ext>
                </a:extLst>
              </p:cNvPr>
              <p:cNvGraphicFramePr>
                <a:graphicFrameLocks noChangeAspect="1"/>
              </p:cNvGraphicFramePr>
              <p:nvPr>
                <p:extLst>
                  <p:ext uri="{D42A27DB-BD31-4B8C-83A1-F6EECF244321}">
                    <p14:modId xmlns:p14="http://schemas.microsoft.com/office/powerpoint/2010/main" val="3342922696"/>
                  </p:ext>
                </p:extLst>
              </p:nvPr>
            </p:nvGraphicFramePr>
            <p:xfrm>
              <a:off x="3505456" y="562303"/>
              <a:ext cx="2263854" cy="3225500"/>
            </p:xfrm>
            <a:graphic>
              <a:graphicData uri="http://schemas.microsoft.com/office/powerpoint/2016/slidezoom">
                <pslz:sldZm>
                  <pslz:sldZmObj sldId="299" cId="1201344172">
                    <pslz:zmPr id="{FF27331F-9B6F-4E99-9989-3928CEB5AC78}" imageType="cover" transitionDur="1000">
                      <p166:blipFill xmlns:p166="http://schemas.microsoft.com/office/powerpoint/2016/6/main">
                        <a:blip r:embed="rId5"/>
                        <a:stretch>
                          <a:fillRect/>
                        </a:stretch>
                      </p166:blipFill>
                      <p166:spPr xmlns:p166="http://schemas.microsoft.com/office/powerpoint/2016/6/main">
                        <a:xfrm>
                          <a:off x="0" y="0"/>
                          <a:ext cx="2263854" cy="3225500"/>
                        </a:xfrm>
                        <a:prstGeom prst="rect">
                          <a:avLst/>
                        </a:prstGeom>
                        <a:ln w="3175">
                          <a:noFill/>
                        </a:ln>
                      </p166:spPr>
                    </pslz:zmPr>
                  </pslz:sldZmObj>
                </pslz:sldZm>
              </a:graphicData>
            </a:graphic>
          </p:graphicFrame>
        </mc:Choice>
        <mc:Fallback xmlns="">
          <p:pic>
            <p:nvPicPr>
              <p:cNvPr id="91" name="Slide Zoom 90">
                <a:hlinkClick r:id="rId6" action="ppaction://hlinksldjump"/>
                <a:extLst>
                  <a:ext uri="{FF2B5EF4-FFF2-40B4-BE49-F238E27FC236}">
                    <a16:creationId xmlns:a16="http://schemas.microsoft.com/office/drawing/2014/main" id="{95E1C7A1-325F-42E0-A6EE-AFE9B8372D71}"/>
                  </a:ext>
                </a:extLst>
              </p:cNvPr>
              <p:cNvPicPr>
                <a:picLocks noGrp="1" noRot="1" noChangeAspect="1" noMove="1" noResize="1" noEditPoints="1" noAdjustHandles="1" noChangeArrowheads="1" noChangeShapeType="1"/>
              </p:cNvPicPr>
              <p:nvPr/>
            </p:nvPicPr>
            <p:blipFill>
              <a:blip r:embed="rId7"/>
              <a:stretch>
                <a:fillRect/>
              </a:stretch>
            </p:blipFill>
            <p:spPr>
              <a:xfrm>
                <a:off x="3505456" y="562303"/>
                <a:ext cx="2263854" cy="322550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93" name="Slide Zoom 92">
                <a:extLst>
                  <a:ext uri="{FF2B5EF4-FFF2-40B4-BE49-F238E27FC236}">
                    <a16:creationId xmlns:a16="http://schemas.microsoft.com/office/drawing/2014/main" id="{EAA36959-A4D9-4095-8D23-FDBF814AC3B7}"/>
                  </a:ext>
                </a:extLst>
              </p:cNvPr>
              <p:cNvGraphicFramePr>
                <a:graphicFrameLocks noChangeAspect="1"/>
              </p:cNvGraphicFramePr>
              <p:nvPr>
                <p:extLst>
                  <p:ext uri="{D42A27DB-BD31-4B8C-83A1-F6EECF244321}">
                    <p14:modId xmlns:p14="http://schemas.microsoft.com/office/powerpoint/2010/main" val="1160525566"/>
                  </p:ext>
                </p:extLst>
              </p:nvPr>
            </p:nvGraphicFramePr>
            <p:xfrm>
              <a:off x="6429413" y="2844222"/>
              <a:ext cx="2263854" cy="2786921"/>
            </p:xfrm>
            <a:graphic>
              <a:graphicData uri="http://schemas.microsoft.com/office/powerpoint/2016/slidezoom">
                <pslz:sldZm>
                  <pslz:sldZmObj sldId="301" cId="1386119167">
                    <pslz:zmPr id="{C9DE04B8-10BF-40E1-A756-0F9A58584DDE}" imageType="cover" transitionDur="1000">
                      <p166:blipFill xmlns:p166="http://schemas.microsoft.com/office/powerpoint/2016/6/main">
                        <a:blip r:embed="rId8"/>
                        <a:stretch>
                          <a:fillRect/>
                        </a:stretch>
                      </p166:blipFill>
                      <p166:spPr xmlns:p166="http://schemas.microsoft.com/office/powerpoint/2016/6/main">
                        <a:xfrm>
                          <a:off x="0" y="0"/>
                          <a:ext cx="2263854" cy="2786921"/>
                        </a:xfrm>
                        <a:prstGeom prst="rect">
                          <a:avLst/>
                        </a:prstGeom>
                        <a:ln w="3175">
                          <a:noFill/>
                        </a:ln>
                      </p166:spPr>
                    </pslz:zmPr>
                  </pslz:sldZmObj>
                </pslz:sldZm>
              </a:graphicData>
            </a:graphic>
          </p:graphicFrame>
        </mc:Choice>
        <mc:Fallback xmlns="">
          <p:pic>
            <p:nvPicPr>
              <p:cNvPr id="93" name="Slide Zoom 92">
                <a:hlinkClick r:id="rId9" action="ppaction://hlinksldjump"/>
                <a:extLst>
                  <a:ext uri="{FF2B5EF4-FFF2-40B4-BE49-F238E27FC236}">
                    <a16:creationId xmlns:a16="http://schemas.microsoft.com/office/drawing/2014/main" id="{EAA36959-A4D9-4095-8D23-FDBF814AC3B7}"/>
                  </a:ext>
                </a:extLst>
              </p:cNvPr>
              <p:cNvPicPr>
                <a:picLocks noGrp="1" noRot="1" noChangeAspect="1" noMove="1" noResize="1" noEditPoints="1" noAdjustHandles="1" noChangeArrowheads="1" noChangeShapeType="1"/>
              </p:cNvPicPr>
              <p:nvPr/>
            </p:nvPicPr>
            <p:blipFill>
              <a:blip r:embed="rId10"/>
              <a:stretch>
                <a:fillRect/>
              </a:stretch>
            </p:blipFill>
            <p:spPr>
              <a:xfrm>
                <a:off x="6429413" y="2844222"/>
                <a:ext cx="2263854" cy="278692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95" name="Slide Zoom 94">
                <a:extLst>
                  <a:ext uri="{FF2B5EF4-FFF2-40B4-BE49-F238E27FC236}">
                    <a16:creationId xmlns:a16="http://schemas.microsoft.com/office/drawing/2014/main" id="{E777DE16-F3C7-400B-AD2E-C15CEF031CCA}"/>
                  </a:ext>
                </a:extLst>
              </p:cNvPr>
              <p:cNvGraphicFramePr>
                <a:graphicFrameLocks noChangeAspect="1"/>
              </p:cNvGraphicFramePr>
              <p:nvPr>
                <p:extLst>
                  <p:ext uri="{D42A27DB-BD31-4B8C-83A1-F6EECF244321}">
                    <p14:modId xmlns:p14="http://schemas.microsoft.com/office/powerpoint/2010/main" val="3745903934"/>
                  </p:ext>
                </p:extLst>
              </p:nvPr>
            </p:nvGraphicFramePr>
            <p:xfrm>
              <a:off x="9353370" y="487279"/>
              <a:ext cx="2263854" cy="2941721"/>
            </p:xfrm>
            <a:graphic>
              <a:graphicData uri="http://schemas.microsoft.com/office/powerpoint/2016/slidezoom">
                <pslz:sldZm>
                  <pslz:sldZmObj sldId="302" cId="2826811885">
                    <pslz:zmPr id="{CF604FD6-F9E1-4F14-BAA0-437D14954B91}" imageType="cover" transitionDur="1000">
                      <p166:blipFill xmlns:p166="http://schemas.microsoft.com/office/powerpoint/2016/6/main">
                        <a:blip r:embed="rId11"/>
                        <a:stretch>
                          <a:fillRect/>
                        </a:stretch>
                      </p166:blipFill>
                      <p166:spPr xmlns:p166="http://schemas.microsoft.com/office/powerpoint/2016/6/main">
                        <a:xfrm>
                          <a:off x="0" y="0"/>
                          <a:ext cx="2263854" cy="2941721"/>
                        </a:xfrm>
                        <a:prstGeom prst="rect">
                          <a:avLst/>
                        </a:prstGeom>
                        <a:ln w="3175">
                          <a:noFill/>
                        </a:ln>
                      </p166:spPr>
                    </pslz:zmPr>
                  </pslz:sldZmObj>
                </pslz:sldZm>
              </a:graphicData>
            </a:graphic>
          </p:graphicFrame>
        </mc:Choice>
        <mc:Fallback xmlns="">
          <p:pic>
            <p:nvPicPr>
              <p:cNvPr id="95" name="Slide Zoom 94">
                <a:hlinkClick r:id="rId12" action="ppaction://hlinksldjump"/>
                <a:extLst>
                  <a:ext uri="{FF2B5EF4-FFF2-40B4-BE49-F238E27FC236}">
                    <a16:creationId xmlns:a16="http://schemas.microsoft.com/office/drawing/2014/main" id="{E777DE16-F3C7-400B-AD2E-C15CEF031CCA}"/>
                  </a:ext>
                </a:extLst>
              </p:cNvPr>
              <p:cNvPicPr>
                <a:picLocks noGrp="1" noRot="1" noChangeAspect="1" noMove="1" noResize="1" noEditPoints="1" noAdjustHandles="1" noChangeArrowheads="1" noChangeShapeType="1"/>
              </p:cNvPicPr>
              <p:nvPr/>
            </p:nvPicPr>
            <p:blipFill>
              <a:blip r:embed="rId13"/>
              <a:stretch>
                <a:fillRect/>
              </a:stretch>
            </p:blipFill>
            <p:spPr>
              <a:xfrm>
                <a:off x="9353370" y="487279"/>
                <a:ext cx="2263854" cy="2941721"/>
              </a:xfrm>
              <a:prstGeom prst="rect">
                <a:avLst/>
              </a:prstGeom>
              <a:ln w="3175">
                <a:noFill/>
              </a:ln>
            </p:spPr>
          </p:pic>
        </mc:Fallback>
      </mc:AlternateContent>
      <p:pic>
        <p:nvPicPr>
          <p:cNvPr id="96" name="Picture 95">
            <a:extLst>
              <a:ext uri="{FF2B5EF4-FFF2-40B4-BE49-F238E27FC236}">
                <a16:creationId xmlns:a16="http://schemas.microsoft.com/office/drawing/2014/main" id="{FAFCC838-A000-4FFB-9EC4-318F59486202}"/>
              </a:ext>
            </a:extLst>
          </p:cNvPr>
          <p:cNvPicPr>
            <a:picLocks noChangeAspect="1"/>
          </p:cNvPicPr>
          <p:nvPr/>
        </p:nvPicPr>
        <p:blipFill rotWithShape="1">
          <a:blip r:embed="rId14">
            <a:alphaModFix/>
            <a:extLst>
              <a:ext uri="{BEBA8EAE-BF5A-486C-A8C5-ECC9F3942E4B}">
                <a14:imgProps xmlns:a14="http://schemas.microsoft.com/office/drawing/2010/main">
                  <a14:imgLayer r:embed="rId15">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4360"/>
          <a:stretch/>
        </p:blipFill>
        <p:spPr>
          <a:xfrm>
            <a:off x="167194" y="6294700"/>
            <a:ext cx="1604843" cy="563300"/>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175464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250"/>
                                        <p:tgtEl>
                                          <p:spTgt spid="89"/>
                                        </p:tgtEl>
                                      </p:cBhvr>
                                    </p:animEffect>
                                    <p:anim calcmode="lin" valueType="num">
                                      <p:cBhvr>
                                        <p:cTn id="8" dur="250" fill="hold"/>
                                        <p:tgtEl>
                                          <p:spTgt spid="89"/>
                                        </p:tgtEl>
                                        <p:attrNameLst>
                                          <p:attrName>ppt_x</p:attrName>
                                        </p:attrNameLst>
                                      </p:cBhvr>
                                      <p:tavLst>
                                        <p:tav tm="0">
                                          <p:val>
                                            <p:strVal val="#ppt_x"/>
                                          </p:val>
                                        </p:tav>
                                        <p:tav tm="100000">
                                          <p:val>
                                            <p:strVal val="#ppt_x"/>
                                          </p:val>
                                        </p:tav>
                                      </p:tavLst>
                                    </p:anim>
                                    <p:anim calcmode="lin" valueType="num">
                                      <p:cBhvr>
                                        <p:cTn id="9" dur="250" fill="hold"/>
                                        <p:tgtEl>
                                          <p:spTgt spid="8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250"/>
                                        <p:tgtEl>
                                          <p:spTgt spid="91"/>
                                        </p:tgtEl>
                                      </p:cBhvr>
                                    </p:animEffect>
                                    <p:anim calcmode="lin" valueType="num">
                                      <p:cBhvr>
                                        <p:cTn id="13" dur="250" fill="hold"/>
                                        <p:tgtEl>
                                          <p:spTgt spid="91"/>
                                        </p:tgtEl>
                                        <p:attrNameLst>
                                          <p:attrName>ppt_x</p:attrName>
                                        </p:attrNameLst>
                                      </p:cBhvr>
                                      <p:tavLst>
                                        <p:tav tm="0">
                                          <p:val>
                                            <p:strVal val="#ppt_x"/>
                                          </p:val>
                                        </p:tav>
                                        <p:tav tm="100000">
                                          <p:val>
                                            <p:strVal val="#ppt_x"/>
                                          </p:val>
                                        </p:tav>
                                      </p:tavLst>
                                    </p:anim>
                                    <p:anim calcmode="lin" valueType="num">
                                      <p:cBhvr>
                                        <p:cTn id="14" dur="250" fill="hold"/>
                                        <p:tgtEl>
                                          <p:spTgt spid="9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250"/>
                                        <p:tgtEl>
                                          <p:spTgt spid="93"/>
                                        </p:tgtEl>
                                      </p:cBhvr>
                                    </p:animEffect>
                                    <p:anim calcmode="lin" valueType="num">
                                      <p:cBhvr>
                                        <p:cTn id="18" dur="250" fill="hold"/>
                                        <p:tgtEl>
                                          <p:spTgt spid="93"/>
                                        </p:tgtEl>
                                        <p:attrNameLst>
                                          <p:attrName>ppt_x</p:attrName>
                                        </p:attrNameLst>
                                      </p:cBhvr>
                                      <p:tavLst>
                                        <p:tav tm="0">
                                          <p:val>
                                            <p:strVal val="#ppt_x"/>
                                          </p:val>
                                        </p:tav>
                                        <p:tav tm="100000">
                                          <p:val>
                                            <p:strVal val="#ppt_x"/>
                                          </p:val>
                                        </p:tav>
                                      </p:tavLst>
                                    </p:anim>
                                    <p:anim calcmode="lin" valueType="num">
                                      <p:cBhvr>
                                        <p:cTn id="19" dur="250" fill="hold"/>
                                        <p:tgtEl>
                                          <p:spTgt spid="9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250"/>
                                        <p:tgtEl>
                                          <p:spTgt spid="95"/>
                                        </p:tgtEl>
                                      </p:cBhvr>
                                    </p:animEffect>
                                    <p:anim calcmode="lin" valueType="num">
                                      <p:cBhvr>
                                        <p:cTn id="23" dur="250" fill="hold"/>
                                        <p:tgtEl>
                                          <p:spTgt spid="95"/>
                                        </p:tgtEl>
                                        <p:attrNameLst>
                                          <p:attrName>ppt_x</p:attrName>
                                        </p:attrNameLst>
                                      </p:cBhvr>
                                      <p:tavLst>
                                        <p:tav tm="0">
                                          <p:val>
                                            <p:strVal val="#ppt_x"/>
                                          </p:val>
                                        </p:tav>
                                        <p:tav tm="100000">
                                          <p:val>
                                            <p:strVal val="#ppt_x"/>
                                          </p:val>
                                        </p:tav>
                                      </p:tavLst>
                                    </p:anim>
                                    <p:anim calcmode="lin" valueType="num">
                                      <p:cBhvr>
                                        <p:cTn id="24" dur="250" fill="hold"/>
                                        <p:tgtEl>
                                          <p:spTgt spid="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463B19-6246-4000-BAE2-F818E4C385AB}"/>
              </a:ext>
            </a:extLst>
          </p:cNvPr>
          <p:cNvPicPr>
            <a:picLocks noChangeAspect="1"/>
          </p:cNvPicPr>
          <p:nvPr/>
        </p:nvPicPr>
        <p:blipFill>
          <a:blip r:embed="rId2"/>
          <a:stretch>
            <a:fillRect/>
          </a:stretch>
        </p:blipFill>
        <p:spPr>
          <a:xfrm>
            <a:off x="0" y="1749972"/>
            <a:ext cx="12130605" cy="3846786"/>
          </a:xfrm>
          <a:prstGeom prst="rect">
            <a:avLst/>
          </a:prstGeom>
        </p:spPr>
      </p:pic>
      <p:sp>
        <p:nvSpPr>
          <p:cNvPr id="7" name="TextBox 6">
            <a:extLst>
              <a:ext uri="{FF2B5EF4-FFF2-40B4-BE49-F238E27FC236}">
                <a16:creationId xmlns:a16="http://schemas.microsoft.com/office/drawing/2014/main" id="{1CCFC126-0588-41D2-9B08-C674219C3E8C}"/>
              </a:ext>
            </a:extLst>
          </p:cNvPr>
          <p:cNvSpPr txBox="1"/>
          <p:nvPr/>
        </p:nvSpPr>
        <p:spPr>
          <a:xfrm>
            <a:off x="157046" y="204952"/>
            <a:ext cx="1893083" cy="523220"/>
          </a:xfrm>
          <a:prstGeom prst="rect">
            <a:avLst/>
          </a:prstGeom>
        </p:spPr>
        <p:txBody>
          <a:bodyPr wrap="none" rtlCol="0">
            <a:spAutoFit/>
          </a:bodyPr>
          <a:lstStyle/>
          <a:p>
            <a:pPr marL="0" indent="0" algn="ctr">
              <a:lnSpc>
                <a:spcPct val="100000"/>
              </a:lnSpc>
              <a:spcBef>
                <a:spcPts val="0"/>
              </a:spcBef>
              <a:buFontTx/>
              <a:buNone/>
            </a:pPr>
            <a:r>
              <a:rPr lang="en-IN" sz="2800" dirty="0">
                <a:solidFill>
                  <a:srgbClr val="D84400"/>
                </a:solidFill>
                <a:latin typeface="Bell MT" panose="02020503060305020303" pitchFamily="18" charset="0"/>
                <a:ea typeface="微软雅黑"/>
                <a:cs typeface="Posterama" panose="020B0504020200020000" pitchFamily="34" charset="0"/>
              </a:rPr>
              <a:t>User Table:</a:t>
            </a:r>
          </a:p>
        </p:txBody>
      </p:sp>
      <p:pic>
        <p:nvPicPr>
          <p:cNvPr id="8" name="Picture 7">
            <a:extLst>
              <a:ext uri="{FF2B5EF4-FFF2-40B4-BE49-F238E27FC236}">
                <a16:creationId xmlns:a16="http://schemas.microsoft.com/office/drawing/2014/main" id="{BF72C29C-1CF8-44D7-9E43-839A0DB3126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24360"/>
          <a:stretch/>
        </p:blipFill>
        <p:spPr>
          <a:xfrm>
            <a:off x="9299953" y="0"/>
            <a:ext cx="2539951" cy="891523"/>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3340190357"/>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C25491-3B09-4F3E-8C86-936D290E4013}">
  <ds:schemaRefs>
    <ds:schemaRef ds:uri="http://schemas.microsoft.com/sharepoint/v3/contenttype/forms"/>
  </ds:schemaRefs>
</ds:datastoreItem>
</file>

<file path=customXml/itemProps3.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248</TotalTime>
  <Words>313</Words>
  <Application>Microsoft Office PowerPoint</Application>
  <PresentationFormat>Widescreen</PresentationFormat>
  <Paragraphs>68</Paragraphs>
  <Slides>13</Slides>
  <Notes>7</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等线</vt:lpstr>
      <vt:lpstr>Abadi</vt:lpstr>
      <vt:lpstr>Arial</vt:lpstr>
      <vt:lpstr>Bell MT</vt:lpstr>
      <vt:lpstr>Calibri</vt:lpstr>
      <vt:lpstr>Calisto MT</vt:lpstr>
      <vt:lpstr>Posterama Text Black</vt:lpstr>
      <vt:lpstr>Posterama Text SemiBold</vt:lpstr>
      <vt:lpstr>Söhne</vt:lpstr>
      <vt:lpstr>Wingdings</vt:lpstr>
      <vt:lpstr>Custom</vt:lpstr>
      <vt:lpstr>Auction  Management System(AMS)</vt:lpstr>
      <vt:lpstr>Agenda</vt:lpstr>
      <vt:lpstr>Introduction</vt:lpstr>
      <vt:lpstr>Project Features </vt:lpstr>
      <vt:lpstr>What is  Use of  AMS ?</vt:lpstr>
      <vt:lpstr>Designing an AMS</vt:lpstr>
      <vt:lpstr>Conclusion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ROHIT YADAV</dc:creator>
  <cp:lastModifiedBy>ROHIT YADAV</cp:lastModifiedBy>
  <cp:revision>65</cp:revision>
  <dcterms:created xsi:type="dcterms:W3CDTF">2023-10-02T07:38:33Z</dcterms:created>
  <dcterms:modified xsi:type="dcterms:W3CDTF">2023-10-03T02:01:30Z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